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6" r:id="rId6"/>
    <p:sldId id="260" r:id="rId7"/>
    <p:sldId id="261" r:id="rId8"/>
    <p:sldId id="264" r:id="rId9"/>
    <p:sldId id="265" r:id="rId10"/>
    <p:sldId id="263"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307" autoAdjust="0"/>
  </p:normalViewPr>
  <p:slideViewPr>
    <p:cSldViewPr snapToGrid="0">
      <p:cViewPr varScale="1">
        <p:scale>
          <a:sx n="74" d="100"/>
          <a:sy n="74" d="100"/>
        </p:scale>
        <p:origin x="104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 Id="rId1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97EB79-F39B-448B-B58A-C5F9E75F149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0B45E97-8935-4EF1-BEAE-A28241197D08}">
      <dgm:prSet/>
      <dgm:spPr/>
      <dgm:t>
        <a:bodyPr/>
        <a:lstStyle/>
        <a:p>
          <a:r>
            <a:rPr lang="en-US"/>
            <a:t>Domain – What domain is this data going to come from? </a:t>
          </a:r>
        </a:p>
      </dgm:t>
    </dgm:pt>
    <dgm:pt modelId="{C32199E9-1A82-41FA-8965-CA02D6D3C912}" type="parTrans" cxnId="{AD8C3C7C-B797-47D7-9389-373FC138FABC}">
      <dgm:prSet/>
      <dgm:spPr/>
      <dgm:t>
        <a:bodyPr/>
        <a:lstStyle/>
        <a:p>
          <a:endParaRPr lang="en-US"/>
        </a:p>
      </dgm:t>
    </dgm:pt>
    <dgm:pt modelId="{C4B9CE29-DFDF-4E3B-B43D-CF6791EB0CF4}" type="sibTrans" cxnId="{AD8C3C7C-B797-47D7-9389-373FC138FABC}">
      <dgm:prSet/>
      <dgm:spPr/>
      <dgm:t>
        <a:bodyPr/>
        <a:lstStyle/>
        <a:p>
          <a:endParaRPr lang="en-US"/>
        </a:p>
      </dgm:t>
    </dgm:pt>
    <dgm:pt modelId="{6DDA3CD5-4A01-497F-90E1-C05B095741A0}">
      <dgm:prSet/>
      <dgm:spPr/>
      <dgm:t>
        <a:bodyPr/>
        <a:lstStyle/>
        <a:p>
          <a:r>
            <a:rPr lang="en-US"/>
            <a:t>Data Used – Where did the data come from? What variables were used?</a:t>
          </a:r>
        </a:p>
      </dgm:t>
    </dgm:pt>
    <dgm:pt modelId="{6D917C4D-97C9-437F-BDBA-89A1D23EF954}" type="parTrans" cxnId="{17D52417-50AB-4A90-9E23-61FC02180224}">
      <dgm:prSet/>
      <dgm:spPr/>
      <dgm:t>
        <a:bodyPr/>
        <a:lstStyle/>
        <a:p>
          <a:endParaRPr lang="en-US"/>
        </a:p>
      </dgm:t>
    </dgm:pt>
    <dgm:pt modelId="{AF42BAFA-C62D-46C2-9761-8985C0CDA146}" type="sibTrans" cxnId="{17D52417-50AB-4A90-9E23-61FC02180224}">
      <dgm:prSet/>
      <dgm:spPr/>
      <dgm:t>
        <a:bodyPr/>
        <a:lstStyle/>
        <a:p>
          <a:endParaRPr lang="en-US"/>
        </a:p>
      </dgm:t>
    </dgm:pt>
    <dgm:pt modelId="{FE88F852-B1B3-4C08-99A9-C1AD2DAA2653}">
      <dgm:prSet/>
      <dgm:spPr/>
      <dgm:t>
        <a:bodyPr/>
        <a:lstStyle/>
        <a:p>
          <a:r>
            <a:rPr lang="en-US" dirty="0"/>
            <a:t>Research Questions – What questions will be answered from this analysis?</a:t>
          </a:r>
        </a:p>
      </dgm:t>
    </dgm:pt>
    <dgm:pt modelId="{3C0DF9CC-5626-41F7-9BA0-C57A40132C39}" type="parTrans" cxnId="{5E497AEA-2BFC-4BD1-AE74-468501910CD5}">
      <dgm:prSet/>
      <dgm:spPr/>
      <dgm:t>
        <a:bodyPr/>
        <a:lstStyle/>
        <a:p>
          <a:endParaRPr lang="en-US"/>
        </a:p>
      </dgm:t>
    </dgm:pt>
    <dgm:pt modelId="{8F9819E3-0955-4EBA-A7FD-29A7E5B3C909}" type="sibTrans" cxnId="{5E497AEA-2BFC-4BD1-AE74-468501910CD5}">
      <dgm:prSet/>
      <dgm:spPr/>
      <dgm:t>
        <a:bodyPr/>
        <a:lstStyle/>
        <a:p>
          <a:endParaRPr lang="en-US"/>
        </a:p>
      </dgm:t>
    </dgm:pt>
    <dgm:pt modelId="{F1538DD4-B7BA-4E95-9F52-02BA10CCC209}">
      <dgm:prSet/>
      <dgm:spPr/>
      <dgm:t>
        <a:bodyPr/>
        <a:lstStyle/>
        <a:p>
          <a:r>
            <a:rPr lang="en-US"/>
            <a:t>Data Prep – What was the data preparation process?</a:t>
          </a:r>
        </a:p>
      </dgm:t>
    </dgm:pt>
    <dgm:pt modelId="{41CAC7FF-11A7-4D6F-8B0C-C1CFAF88F22F}" type="parTrans" cxnId="{F9DD5700-A4FE-4C38-A22A-559D69C49B0F}">
      <dgm:prSet/>
      <dgm:spPr/>
      <dgm:t>
        <a:bodyPr/>
        <a:lstStyle/>
        <a:p>
          <a:endParaRPr lang="en-US"/>
        </a:p>
      </dgm:t>
    </dgm:pt>
    <dgm:pt modelId="{5CEA5615-FE36-40BB-86BF-E7E1E8BD2405}" type="sibTrans" cxnId="{F9DD5700-A4FE-4C38-A22A-559D69C49B0F}">
      <dgm:prSet/>
      <dgm:spPr/>
      <dgm:t>
        <a:bodyPr/>
        <a:lstStyle/>
        <a:p>
          <a:endParaRPr lang="en-US"/>
        </a:p>
      </dgm:t>
    </dgm:pt>
    <dgm:pt modelId="{583974E7-6698-4832-A4C8-989D9CC3ECD3}">
      <dgm:prSet/>
      <dgm:spPr/>
      <dgm:t>
        <a:bodyPr/>
        <a:lstStyle/>
        <a:p>
          <a:r>
            <a:rPr lang="en-US" dirty="0"/>
            <a:t>Methods – What methods were used?</a:t>
          </a:r>
        </a:p>
      </dgm:t>
    </dgm:pt>
    <dgm:pt modelId="{4C506CEC-F573-463D-90B8-325061F1670C}" type="parTrans" cxnId="{F5FB6A63-8A53-4759-AA4E-0ACCE8F58F36}">
      <dgm:prSet/>
      <dgm:spPr/>
      <dgm:t>
        <a:bodyPr/>
        <a:lstStyle/>
        <a:p>
          <a:endParaRPr lang="en-US"/>
        </a:p>
      </dgm:t>
    </dgm:pt>
    <dgm:pt modelId="{5CE4C5DE-D446-4F5E-895C-CF0274701F74}" type="sibTrans" cxnId="{F5FB6A63-8A53-4759-AA4E-0ACCE8F58F36}">
      <dgm:prSet/>
      <dgm:spPr/>
      <dgm:t>
        <a:bodyPr/>
        <a:lstStyle/>
        <a:p>
          <a:endParaRPr lang="en-US"/>
        </a:p>
      </dgm:t>
    </dgm:pt>
    <dgm:pt modelId="{7B52AEAB-3108-41EA-BAED-D23CC0D51B6C}">
      <dgm:prSet/>
      <dgm:spPr/>
      <dgm:t>
        <a:bodyPr/>
        <a:lstStyle/>
        <a:p>
          <a:r>
            <a:rPr lang="en-US" dirty="0"/>
            <a:t>Findings – What did the analysis reveal?</a:t>
          </a:r>
        </a:p>
      </dgm:t>
    </dgm:pt>
    <dgm:pt modelId="{391ED201-7024-42D3-B75A-EFBB8C5B1ECA}" type="parTrans" cxnId="{E7F415FD-56DD-4578-92B2-7563915379F5}">
      <dgm:prSet/>
      <dgm:spPr/>
      <dgm:t>
        <a:bodyPr/>
        <a:lstStyle/>
        <a:p>
          <a:endParaRPr lang="en-US"/>
        </a:p>
      </dgm:t>
    </dgm:pt>
    <dgm:pt modelId="{8E1E29A2-6350-4825-93EC-225BF07DA86B}" type="sibTrans" cxnId="{E7F415FD-56DD-4578-92B2-7563915379F5}">
      <dgm:prSet/>
      <dgm:spPr/>
      <dgm:t>
        <a:bodyPr/>
        <a:lstStyle/>
        <a:p>
          <a:endParaRPr lang="en-US"/>
        </a:p>
      </dgm:t>
    </dgm:pt>
    <dgm:pt modelId="{4E161A24-B669-4D4B-BFC9-5645B525F01F}">
      <dgm:prSet/>
      <dgm:spPr/>
      <dgm:t>
        <a:bodyPr/>
        <a:lstStyle/>
        <a:p>
          <a:r>
            <a:rPr lang="en-US"/>
            <a:t>Conclusion – What’s next?</a:t>
          </a:r>
        </a:p>
      </dgm:t>
    </dgm:pt>
    <dgm:pt modelId="{AE71ED8E-A329-41E8-8A4D-35BA4CDC45F1}" type="parTrans" cxnId="{3FF03073-30A5-4C6C-B5D9-518C12133216}">
      <dgm:prSet/>
      <dgm:spPr/>
      <dgm:t>
        <a:bodyPr/>
        <a:lstStyle/>
        <a:p>
          <a:endParaRPr lang="en-US"/>
        </a:p>
      </dgm:t>
    </dgm:pt>
    <dgm:pt modelId="{448DB751-F4E2-4576-9ABC-F0C2BEC46E95}" type="sibTrans" cxnId="{3FF03073-30A5-4C6C-B5D9-518C12133216}">
      <dgm:prSet/>
      <dgm:spPr/>
      <dgm:t>
        <a:bodyPr/>
        <a:lstStyle/>
        <a:p>
          <a:endParaRPr lang="en-US"/>
        </a:p>
      </dgm:t>
    </dgm:pt>
    <dgm:pt modelId="{652CDF7E-5103-4148-9ED6-027259D82405}" type="pres">
      <dgm:prSet presAssocID="{F597EB79-F39B-448B-B58A-C5F9E75F149B}" presName="root" presStyleCnt="0">
        <dgm:presLayoutVars>
          <dgm:dir/>
          <dgm:resizeHandles val="exact"/>
        </dgm:presLayoutVars>
      </dgm:prSet>
      <dgm:spPr/>
    </dgm:pt>
    <dgm:pt modelId="{3989A144-0AAC-4640-91CB-F8780A6E0D17}" type="pres">
      <dgm:prSet presAssocID="{80B45E97-8935-4EF1-BEAE-A28241197D08}" presName="compNode" presStyleCnt="0"/>
      <dgm:spPr/>
    </dgm:pt>
    <dgm:pt modelId="{80CCB3C5-F169-4ABA-A74A-CDA2C98DA9B7}" type="pres">
      <dgm:prSet presAssocID="{80B45E97-8935-4EF1-BEAE-A28241197D08}" presName="bgRect" presStyleLbl="bgShp" presStyleIdx="0" presStyleCnt="7"/>
      <dgm:spPr/>
    </dgm:pt>
    <dgm:pt modelId="{D0D186B7-3F5F-4FB4-ABB8-1C2F41321F2D}" type="pres">
      <dgm:prSet presAssocID="{80B45E97-8935-4EF1-BEAE-A28241197D0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2B42CE0F-D10F-45B3-BCBE-76E055ADFDB1}" type="pres">
      <dgm:prSet presAssocID="{80B45E97-8935-4EF1-BEAE-A28241197D08}" presName="spaceRect" presStyleCnt="0"/>
      <dgm:spPr/>
    </dgm:pt>
    <dgm:pt modelId="{F7B7A66C-A9EF-4215-849F-8C9A59A1551A}" type="pres">
      <dgm:prSet presAssocID="{80B45E97-8935-4EF1-BEAE-A28241197D08}" presName="parTx" presStyleLbl="revTx" presStyleIdx="0" presStyleCnt="7">
        <dgm:presLayoutVars>
          <dgm:chMax val="0"/>
          <dgm:chPref val="0"/>
        </dgm:presLayoutVars>
      </dgm:prSet>
      <dgm:spPr/>
    </dgm:pt>
    <dgm:pt modelId="{6C6CAD90-35A4-4F51-B885-FC990324EF0C}" type="pres">
      <dgm:prSet presAssocID="{C4B9CE29-DFDF-4E3B-B43D-CF6791EB0CF4}" presName="sibTrans" presStyleCnt="0"/>
      <dgm:spPr/>
    </dgm:pt>
    <dgm:pt modelId="{AA9A187C-EA99-43BF-B25C-3114260FFACE}" type="pres">
      <dgm:prSet presAssocID="{6DDA3CD5-4A01-497F-90E1-C05B095741A0}" presName="compNode" presStyleCnt="0"/>
      <dgm:spPr/>
    </dgm:pt>
    <dgm:pt modelId="{CE4A952F-EBCD-4B7D-BE06-DF1943A34E79}" type="pres">
      <dgm:prSet presAssocID="{6DDA3CD5-4A01-497F-90E1-C05B095741A0}" presName="bgRect" presStyleLbl="bgShp" presStyleIdx="1" presStyleCnt="7"/>
      <dgm:spPr/>
    </dgm:pt>
    <dgm:pt modelId="{EB6883DA-5DBE-4FEB-A770-6CE07C0A2B5E}" type="pres">
      <dgm:prSet presAssocID="{6DDA3CD5-4A01-497F-90E1-C05B095741A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08FA5E14-DD26-4A93-8615-A81C7B85C810}" type="pres">
      <dgm:prSet presAssocID="{6DDA3CD5-4A01-497F-90E1-C05B095741A0}" presName="spaceRect" presStyleCnt="0"/>
      <dgm:spPr/>
    </dgm:pt>
    <dgm:pt modelId="{273E7802-0308-43F9-8552-83D3144A8749}" type="pres">
      <dgm:prSet presAssocID="{6DDA3CD5-4A01-497F-90E1-C05B095741A0}" presName="parTx" presStyleLbl="revTx" presStyleIdx="1" presStyleCnt="7">
        <dgm:presLayoutVars>
          <dgm:chMax val="0"/>
          <dgm:chPref val="0"/>
        </dgm:presLayoutVars>
      </dgm:prSet>
      <dgm:spPr/>
    </dgm:pt>
    <dgm:pt modelId="{D2FDD365-36A6-4A2A-8B24-4F917838A794}" type="pres">
      <dgm:prSet presAssocID="{AF42BAFA-C62D-46C2-9761-8985C0CDA146}" presName="sibTrans" presStyleCnt="0"/>
      <dgm:spPr/>
    </dgm:pt>
    <dgm:pt modelId="{753FEE29-C59B-4A8D-A0E1-256FCA600040}" type="pres">
      <dgm:prSet presAssocID="{FE88F852-B1B3-4C08-99A9-C1AD2DAA2653}" presName="compNode" presStyleCnt="0"/>
      <dgm:spPr/>
    </dgm:pt>
    <dgm:pt modelId="{1F9639DA-FE11-4789-8280-AC7719E003A9}" type="pres">
      <dgm:prSet presAssocID="{FE88F852-B1B3-4C08-99A9-C1AD2DAA2653}" presName="bgRect" presStyleLbl="bgShp" presStyleIdx="2" presStyleCnt="7"/>
      <dgm:spPr/>
    </dgm:pt>
    <dgm:pt modelId="{0C240182-264E-42F4-8F68-0977D93D4898}" type="pres">
      <dgm:prSet presAssocID="{FE88F852-B1B3-4C08-99A9-C1AD2DAA2653}"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p"/>
        </a:ext>
      </dgm:extLst>
    </dgm:pt>
    <dgm:pt modelId="{E3AC87B5-580F-45BD-8D7A-109B2F3EB31E}" type="pres">
      <dgm:prSet presAssocID="{FE88F852-B1B3-4C08-99A9-C1AD2DAA2653}" presName="spaceRect" presStyleCnt="0"/>
      <dgm:spPr/>
    </dgm:pt>
    <dgm:pt modelId="{7C45F62B-5C40-4F3A-BCEE-CB7E7D8ECA52}" type="pres">
      <dgm:prSet presAssocID="{FE88F852-B1B3-4C08-99A9-C1AD2DAA2653}" presName="parTx" presStyleLbl="revTx" presStyleIdx="2" presStyleCnt="7">
        <dgm:presLayoutVars>
          <dgm:chMax val="0"/>
          <dgm:chPref val="0"/>
        </dgm:presLayoutVars>
      </dgm:prSet>
      <dgm:spPr/>
    </dgm:pt>
    <dgm:pt modelId="{AD577F40-D825-457A-AF24-B4229DD1F678}" type="pres">
      <dgm:prSet presAssocID="{8F9819E3-0955-4EBA-A7FD-29A7E5B3C909}" presName="sibTrans" presStyleCnt="0"/>
      <dgm:spPr/>
    </dgm:pt>
    <dgm:pt modelId="{9D941689-B8E2-4B17-AFE3-9AA0F5E777A5}" type="pres">
      <dgm:prSet presAssocID="{F1538DD4-B7BA-4E95-9F52-02BA10CCC209}" presName="compNode" presStyleCnt="0"/>
      <dgm:spPr/>
    </dgm:pt>
    <dgm:pt modelId="{78A91B53-55E0-409E-9485-AEE7549EC264}" type="pres">
      <dgm:prSet presAssocID="{F1538DD4-B7BA-4E95-9F52-02BA10CCC209}" presName="bgRect" presStyleLbl="bgShp" presStyleIdx="3" presStyleCnt="7"/>
      <dgm:spPr/>
    </dgm:pt>
    <dgm:pt modelId="{29764906-C871-4E1F-8FBB-D993D13D5F23}" type="pres">
      <dgm:prSet presAssocID="{F1538DD4-B7BA-4E95-9F52-02BA10CCC209}"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7DEEC5C5-2D6D-4C78-BDB8-A5E1200756E1}" type="pres">
      <dgm:prSet presAssocID="{F1538DD4-B7BA-4E95-9F52-02BA10CCC209}" presName="spaceRect" presStyleCnt="0"/>
      <dgm:spPr/>
    </dgm:pt>
    <dgm:pt modelId="{D223B3D5-691E-45B7-9E56-02D9458061CB}" type="pres">
      <dgm:prSet presAssocID="{F1538DD4-B7BA-4E95-9F52-02BA10CCC209}" presName="parTx" presStyleLbl="revTx" presStyleIdx="3" presStyleCnt="7">
        <dgm:presLayoutVars>
          <dgm:chMax val="0"/>
          <dgm:chPref val="0"/>
        </dgm:presLayoutVars>
      </dgm:prSet>
      <dgm:spPr/>
    </dgm:pt>
    <dgm:pt modelId="{323C9E6A-40E8-42EC-9D54-C31A20245E5A}" type="pres">
      <dgm:prSet presAssocID="{5CEA5615-FE36-40BB-86BF-E7E1E8BD2405}" presName="sibTrans" presStyleCnt="0"/>
      <dgm:spPr/>
    </dgm:pt>
    <dgm:pt modelId="{A50794EA-71CB-4581-A0DA-0C427883C24D}" type="pres">
      <dgm:prSet presAssocID="{583974E7-6698-4832-A4C8-989D9CC3ECD3}" presName="compNode" presStyleCnt="0"/>
      <dgm:spPr/>
    </dgm:pt>
    <dgm:pt modelId="{D022D5C2-928B-4B1E-B5AB-5672C357BFD1}" type="pres">
      <dgm:prSet presAssocID="{583974E7-6698-4832-A4C8-989D9CC3ECD3}" presName="bgRect" presStyleLbl="bgShp" presStyleIdx="4" presStyleCnt="7"/>
      <dgm:spPr/>
    </dgm:pt>
    <dgm:pt modelId="{AF825F73-3BA2-4D58-8B10-6386F5A5B6EC}" type="pres">
      <dgm:prSet presAssocID="{583974E7-6698-4832-A4C8-989D9CC3ECD3}"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esentation with Pie Chart"/>
        </a:ext>
      </dgm:extLst>
    </dgm:pt>
    <dgm:pt modelId="{59307322-E200-429E-9FC0-3365F9009BC7}" type="pres">
      <dgm:prSet presAssocID="{583974E7-6698-4832-A4C8-989D9CC3ECD3}" presName="spaceRect" presStyleCnt="0"/>
      <dgm:spPr/>
    </dgm:pt>
    <dgm:pt modelId="{B50A8BCC-8132-4081-A6F8-1F58EF964FE6}" type="pres">
      <dgm:prSet presAssocID="{583974E7-6698-4832-A4C8-989D9CC3ECD3}" presName="parTx" presStyleLbl="revTx" presStyleIdx="4" presStyleCnt="7">
        <dgm:presLayoutVars>
          <dgm:chMax val="0"/>
          <dgm:chPref val="0"/>
        </dgm:presLayoutVars>
      </dgm:prSet>
      <dgm:spPr/>
    </dgm:pt>
    <dgm:pt modelId="{6C2718DD-A9B3-4538-AF95-2A75442C51DD}" type="pres">
      <dgm:prSet presAssocID="{5CE4C5DE-D446-4F5E-895C-CF0274701F74}" presName="sibTrans" presStyleCnt="0"/>
      <dgm:spPr/>
    </dgm:pt>
    <dgm:pt modelId="{3EA700FC-B5F3-411D-AA82-5ABAE16974E6}" type="pres">
      <dgm:prSet presAssocID="{7B52AEAB-3108-41EA-BAED-D23CC0D51B6C}" presName="compNode" presStyleCnt="0"/>
      <dgm:spPr/>
    </dgm:pt>
    <dgm:pt modelId="{A87697C4-7119-486E-B8EC-E96788B94929}" type="pres">
      <dgm:prSet presAssocID="{7B52AEAB-3108-41EA-BAED-D23CC0D51B6C}" presName="bgRect" presStyleLbl="bgShp" presStyleIdx="5" presStyleCnt="7"/>
      <dgm:spPr/>
    </dgm:pt>
    <dgm:pt modelId="{8BEB4743-E3D4-47BF-94AD-06FAE9268BEC}" type="pres">
      <dgm:prSet presAssocID="{7B52AEAB-3108-41EA-BAED-D23CC0D51B6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hought bubble"/>
        </a:ext>
      </dgm:extLst>
    </dgm:pt>
    <dgm:pt modelId="{64198C70-0024-43B7-8189-13D3FC79EC54}" type="pres">
      <dgm:prSet presAssocID="{7B52AEAB-3108-41EA-BAED-D23CC0D51B6C}" presName="spaceRect" presStyleCnt="0"/>
      <dgm:spPr/>
    </dgm:pt>
    <dgm:pt modelId="{B342C946-8EC1-4925-B2E2-3732B11FFC32}" type="pres">
      <dgm:prSet presAssocID="{7B52AEAB-3108-41EA-BAED-D23CC0D51B6C}" presName="parTx" presStyleLbl="revTx" presStyleIdx="5" presStyleCnt="7">
        <dgm:presLayoutVars>
          <dgm:chMax val="0"/>
          <dgm:chPref val="0"/>
        </dgm:presLayoutVars>
      </dgm:prSet>
      <dgm:spPr/>
    </dgm:pt>
    <dgm:pt modelId="{C1A03763-B5D7-4B25-BBE0-C45C05860036}" type="pres">
      <dgm:prSet presAssocID="{8E1E29A2-6350-4825-93EC-225BF07DA86B}" presName="sibTrans" presStyleCnt="0"/>
      <dgm:spPr/>
    </dgm:pt>
    <dgm:pt modelId="{D6CF797D-6797-440B-BA64-847020BB168A}" type="pres">
      <dgm:prSet presAssocID="{4E161A24-B669-4D4B-BFC9-5645B525F01F}" presName="compNode" presStyleCnt="0"/>
      <dgm:spPr/>
    </dgm:pt>
    <dgm:pt modelId="{FE9B2259-A017-4404-8331-FE091B229E48}" type="pres">
      <dgm:prSet presAssocID="{4E161A24-B669-4D4B-BFC9-5645B525F01F}" presName="bgRect" presStyleLbl="bgShp" presStyleIdx="6" presStyleCnt="7"/>
      <dgm:spPr/>
    </dgm:pt>
    <dgm:pt modelId="{D194CAAC-EA77-4E30-962C-B4FC4225FE09}" type="pres">
      <dgm:prSet presAssocID="{4E161A24-B669-4D4B-BFC9-5645B525F01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Handshake"/>
        </a:ext>
      </dgm:extLst>
    </dgm:pt>
    <dgm:pt modelId="{C9C369CD-274B-47EA-AF60-F2FCB8840FA6}" type="pres">
      <dgm:prSet presAssocID="{4E161A24-B669-4D4B-BFC9-5645B525F01F}" presName="spaceRect" presStyleCnt="0"/>
      <dgm:spPr/>
    </dgm:pt>
    <dgm:pt modelId="{B53BDD77-DBB3-4C3D-8447-50B0B20D7658}" type="pres">
      <dgm:prSet presAssocID="{4E161A24-B669-4D4B-BFC9-5645B525F01F}" presName="parTx" presStyleLbl="revTx" presStyleIdx="6" presStyleCnt="7">
        <dgm:presLayoutVars>
          <dgm:chMax val="0"/>
          <dgm:chPref val="0"/>
        </dgm:presLayoutVars>
      </dgm:prSet>
      <dgm:spPr/>
    </dgm:pt>
  </dgm:ptLst>
  <dgm:cxnLst>
    <dgm:cxn modelId="{F9DD5700-A4FE-4C38-A22A-559D69C49B0F}" srcId="{F597EB79-F39B-448B-B58A-C5F9E75F149B}" destId="{F1538DD4-B7BA-4E95-9F52-02BA10CCC209}" srcOrd="3" destOrd="0" parTransId="{41CAC7FF-11A7-4D6F-8B0C-C1CFAF88F22F}" sibTransId="{5CEA5615-FE36-40BB-86BF-E7E1E8BD2405}"/>
    <dgm:cxn modelId="{E1674310-4048-4368-A556-E75AA909017B}" type="presOf" srcId="{4E161A24-B669-4D4B-BFC9-5645B525F01F}" destId="{B53BDD77-DBB3-4C3D-8447-50B0B20D7658}" srcOrd="0" destOrd="0" presId="urn:microsoft.com/office/officeart/2018/2/layout/IconVerticalSolidList"/>
    <dgm:cxn modelId="{B4C66610-AAC8-40A9-9566-BAD9ABD24A7A}" type="presOf" srcId="{FE88F852-B1B3-4C08-99A9-C1AD2DAA2653}" destId="{7C45F62B-5C40-4F3A-BCEE-CB7E7D8ECA52}" srcOrd="0" destOrd="0" presId="urn:microsoft.com/office/officeart/2018/2/layout/IconVerticalSolidList"/>
    <dgm:cxn modelId="{17D52417-50AB-4A90-9E23-61FC02180224}" srcId="{F597EB79-F39B-448B-B58A-C5F9E75F149B}" destId="{6DDA3CD5-4A01-497F-90E1-C05B095741A0}" srcOrd="1" destOrd="0" parTransId="{6D917C4D-97C9-437F-BDBA-89A1D23EF954}" sibTransId="{AF42BAFA-C62D-46C2-9761-8985C0CDA146}"/>
    <dgm:cxn modelId="{436DA317-8C0F-49E8-BE3D-E390AB030B82}" type="presOf" srcId="{6DDA3CD5-4A01-497F-90E1-C05B095741A0}" destId="{273E7802-0308-43F9-8552-83D3144A8749}" srcOrd="0" destOrd="0" presId="urn:microsoft.com/office/officeart/2018/2/layout/IconVerticalSolidList"/>
    <dgm:cxn modelId="{F5FB6A63-8A53-4759-AA4E-0ACCE8F58F36}" srcId="{F597EB79-F39B-448B-B58A-C5F9E75F149B}" destId="{583974E7-6698-4832-A4C8-989D9CC3ECD3}" srcOrd="4" destOrd="0" parTransId="{4C506CEC-F573-463D-90B8-325061F1670C}" sibTransId="{5CE4C5DE-D446-4F5E-895C-CF0274701F74}"/>
    <dgm:cxn modelId="{40FB056C-3CBE-46E7-ABBD-DC4B8C32A862}" type="presOf" srcId="{F597EB79-F39B-448B-B58A-C5F9E75F149B}" destId="{652CDF7E-5103-4148-9ED6-027259D82405}" srcOrd="0" destOrd="0" presId="urn:microsoft.com/office/officeart/2018/2/layout/IconVerticalSolidList"/>
    <dgm:cxn modelId="{F7710F50-0940-4145-8AEB-19730E65A2AD}" type="presOf" srcId="{7B52AEAB-3108-41EA-BAED-D23CC0D51B6C}" destId="{B342C946-8EC1-4925-B2E2-3732B11FFC32}" srcOrd="0" destOrd="0" presId="urn:microsoft.com/office/officeart/2018/2/layout/IconVerticalSolidList"/>
    <dgm:cxn modelId="{3FF03073-30A5-4C6C-B5D9-518C12133216}" srcId="{F597EB79-F39B-448B-B58A-C5F9E75F149B}" destId="{4E161A24-B669-4D4B-BFC9-5645B525F01F}" srcOrd="6" destOrd="0" parTransId="{AE71ED8E-A329-41E8-8A4D-35BA4CDC45F1}" sibTransId="{448DB751-F4E2-4576-9ABC-F0C2BEC46E95}"/>
    <dgm:cxn modelId="{AD8C3C7C-B797-47D7-9389-373FC138FABC}" srcId="{F597EB79-F39B-448B-B58A-C5F9E75F149B}" destId="{80B45E97-8935-4EF1-BEAE-A28241197D08}" srcOrd="0" destOrd="0" parTransId="{C32199E9-1A82-41FA-8965-CA02D6D3C912}" sibTransId="{C4B9CE29-DFDF-4E3B-B43D-CF6791EB0CF4}"/>
    <dgm:cxn modelId="{34D0FA94-8A9E-455C-AE66-ABEEC2FFA78C}" type="presOf" srcId="{F1538DD4-B7BA-4E95-9F52-02BA10CCC209}" destId="{D223B3D5-691E-45B7-9E56-02D9458061CB}" srcOrd="0" destOrd="0" presId="urn:microsoft.com/office/officeart/2018/2/layout/IconVerticalSolidList"/>
    <dgm:cxn modelId="{CC5FFD96-145F-4157-ADC7-2ECDA9199C85}" type="presOf" srcId="{583974E7-6698-4832-A4C8-989D9CC3ECD3}" destId="{B50A8BCC-8132-4081-A6F8-1F58EF964FE6}" srcOrd="0" destOrd="0" presId="urn:microsoft.com/office/officeart/2018/2/layout/IconVerticalSolidList"/>
    <dgm:cxn modelId="{DEA5A9C6-1208-4E43-8650-196C299624EB}" type="presOf" srcId="{80B45E97-8935-4EF1-BEAE-A28241197D08}" destId="{F7B7A66C-A9EF-4215-849F-8C9A59A1551A}" srcOrd="0" destOrd="0" presId="urn:microsoft.com/office/officeart/2018/2/layout/IconVerticalSolidList"/>
    <dgm:cxn modelId="{5E497AEA-2BFC-4BD1-AE74-468501910CD5}" srcId="{F597EB79-F39B-448B-B58A-C5F9E75F149B}" destId="{FE88F852-B1B3-4C08-99A9-C1AD2DAA2653}" srcOrd="2" destOrd="0" parTransId="{3C0DF9CC-5626-41F7-9BA0-C57A40132C39}" sibTransId="{8F9819E3-0955-4EBA-A7FD-29A7E5B3C909}"/>
    <dgm:cxn modelId="{E7F415FD-56DD-4578-92B2-7563915379F5}" srcId="{F597EB79-F39B-448B-B58A-C5F9E75F149B}" destId="{7B52AEAB-3108-41EA-BAED-D23CC0D51B6C}" srcOrd="5" destOrd="0" parTransId="{391ED201-7024-42D3-B75A-EFBB8C5B1ECA}" sibTransId="{8E1E29A2-6350-4825-93EC-225BF07DA86B}"/>
    <dgm:cxn modelId="{C73C6BCC-F12D-4538-9A07-1A6459025462}" type="presParOf" srcId="{652CDF7E-5103-4148-9ED6-027259D82405}" destId="{3989A144-0AAC-4640-91CB-F8780A6E0D17}" srcOrd="0" destOrd="0" presId="urn:microsoft.com/office/officeart/2018/2/layout/IconVerticalSolidList"/>
    <dgm:cxn modelId="{423F8258-03A2-4D44-B7B0-2CE382259DCD}" type="presParOf" srcId="{3989A144-0AAC-4640-91CB-F8780A6E0D17}" destId="{80CCB3C5-F169-4ABA-A74A-CDA2C98DA9B7}" srcOrd="0" destOrd="0" presId="urn:microsoft.com/office/officeart/2018/2/layout/IconVerticalSolidList"/>
    <dgm:cxn modelId="{03E42C1D-6299-4B1E-9DF6-849A16320F6A}" type="presParOf" srcId="{3989A144-0AAC-4640-91CB-F8780A6E0D17}" destId="{D0D186B7-3F5F-4FB4-ABB8-1C2F41321F2D}" srcOrd="1" destOrd="0" presId="urn:microsoft.com/office/officeart/2018/2/layout/IconVerticalSolidList"/>
    <dgm:cxn modelId="{B5021CEF-0212-45FD-825A-CFF24E84A2A0}" type="presParOf" srcId="{3989A144-0AAC-4640-91CB-F8780A6E0D17}" destId="{2B42CE0F-D10F-45B3-BCBE-76E055ADFDB1}" srcOrd="2" destOrd="0" presId="urn:microsoft.com/office/officeart/2018/2/layout/IconVerticalSolidList"/>
    <dgm:cxn modelId="{42AA645A-B060-4E8F-B0E3-FF533314A37D}" type="presParOf" srcId="{3989A144-0AAC-4640-91CB-F8780A6E0D17}" destId="{F7B7A66C-A9EF-4215-849F-8C9A59A1551A}" srcOrd="3" destOrd="0" presId="urn:microsoft.com/office/officeart/2018/2/layout/IconVerticalSolidList"/>
    <dgm:cxn modelId="{28637906-335C-402A-AFE0-8971BCE105AB}" type="presParOf" srcId="{652CDF7E-5103-4148-9ED6-027259D82405}" destId="{6C6CAD90-35A4-4F51-B885-FC990324EF0C}" srcOrd="1" destOrd="0" presId="urn:microsoft.com/office/officeart/2018/2/layout/IconVerticalSolidList"/>
    <dgm:cxn modelId="{C44336F5-A675-4024-BAEF-D578B87A4269}" type="presParOf" srcId="{652CDF7E-5103-4148-9ED6-027259D82405}" destId="{AA9A187C-EA99-43BF-B25C-3114260FFACE}" srcOrd="2" destOrd="0" presId="urn:microsoft.com/office/officeart/2018/2/layout/IconVerticalSolidList"/>
    <dgm:cxn modelId="{1A4B5F37-906E-4ADE-8FB4-7A9DE2A76829}" type="presParOf" srcId="{AA9A187C-EA99-43BF-B25C-3114260FFACE}" destId="{CE4A952F-EBCD-4B7D-BE06-DF1943A34E79}" srcOrd="0" destOrd="0" presId="urn:microsoft.com/office/officeart/2018/2/layout/IconVerticalSolidList"/>
    <dgm:cxn modelId="{BD1FA24B-62E3-4688-BB57-05F4F1A9C6DC}" type="presParOf" srcId="{AA9A187C-EA99-43BF-B25C-3114260FFACE}" destId="{EB6883DA-5DBE-4FEB-A770-6CE07C0A2B5E}" srcOrd="1" destOrd="0" presId="urn:microsoft.com/office/officeart/2018/2/layout/IconVerticalSolidList"/>
    <dgm:cxn modelId="{0AC0A70D-0C6B-45C2-A9D4-41FE1BF6FCED}" type="presParOf" srcId="{AA9A187C-EA99-43BF-B25C-3114260FFACE}" destId="{08FA5E14-DD26-4A93-8615-A81C7B85C810}" srcOrd="2" destOrd="0" presId="urn:microsoft.com/office/officeart/2018/2/layout/IconVerticalSolidList"/>
    <dgm:cxn modelId="{9F35488D-F050-40FB-8F75-6044F162A54C}" type="presParOf" srcId="{AA9A187C-EA99-43BF-B25C-3114260FFACE}" destId="{273E7802-0308-43F9-8552-83D3144A8749}" srcOrd="3" destOrd="0" presId="urn:microsoft.com/office/officeart/2018/2/layout/IconVerticalSolidList"/>
    <dgm:cxn modelId="{428D062C-0D35-42E5-B792-63A49A725BB8}" type="presParOf" srcId="{652CDF7E-5103-4148-9ED6-027259D82405}" destId="{D2FDD365-36A6-4A2A-8B24-4F917838A794}" srcOrd="3" destOrd="0" presId="urn:microsoft.com/office/officeart/2018/2/layout/IconVerticalSolidList"/>
    <dgm:cxn modelId="{02EF62D1-A558-4A83-8E4C-8E2D66B0D898}" type="presParOf" srcId="{652CDF7E-5103-4148-9ED6-027259D82405}" destId="{753FEE29-C59B-4A8D-A0E1-256FCA600040}" srcOrd="4" destOrd="0" presId="urn:microsoft.com/office/officeart/2018/2/layout/IconVerticalSolidList"/>
    <dgm:cxn modelId="{370FC2A1-EC6F-4F6A-BFB5-83688A8EA317}" type="presParOf" srcId="{753FEE29-C59B-4A8D-A0E1-256FCA600040}" destId="{1F9639DA-FE11-4789-8280-AC7719E003A9}" srcOrd="0" destOrd="0" presId="urn:microsoft.com/office/officeart/2018/2/layout/IconVerticalSolidList"/>
    <dgm:cxn modelId="{AFF50D55-9475-4FAC-82E4-EE9EBA01705E}" type="presParOf" srcId="{753FEE29-C59B-4A8D-A0E1-256FCA600040}" destId="{0C240182-264E-42F4-8F68-0977D93D4898}" srcOrd="1" destOrd="0" presId="urn:microsoft.com/office/officeart/2018/2/layout/IconVerticalSolidList"/>
    <dgm:cxn modelId="{B43F7DAF-46F4-4A89-851E-1782414BD787}" type="presParOf" srcId="{753FEE29-C59B-4A8D-A0E1-256FCA600040}" destId="{E3AC87B5-580F-45BD-8D7A-109B2F3EB31E}" srcOrd="2" destOrd="0" presId="urn:microsoft.com/office/officeart/2018/2/layout/IconVerticalSolidList"/>
    <dgm:cxn modelId="{2FEFDC08-D114-408B-8A8B-7AE77B595D9E}" type="presParOf" srcId="{753FEE29-C59B-4A8D-A0E1-256FCA600040}" destId="{7C45F62B-5C40-4F3A-BCEE-CB7E7D8ECA52}" srcOrd="3" destOrd="0" presId="urn:microsoft.com/office/officeart/2018/2/layout/IconVerticalSolidList"/>
    <dgm:cxn modelId="{18E9EE34-5D9B-4D60-9683-06E29E2DB9AD}" type="presParOf" srcId="{652CDF7E-5103-4148-9ED6-027259D82405}" destId="{AD577F40-D825-457A-AF24-B4229DD1F678}" srcOrd="5" destOrd="0" presId="urn:microsoft.com/office/officeart/2018/2/layout/IconVerticalSolidList"/>
    <dgm:cxn modelId="{7DDDC8D2-C8AF-4E03-AE06-CA8A5D8F1AAC}" type="presParOf" srcId="{652CDF7E-5103-4148-9ED6-027259D82405}" destId="{9D941689-B8E2-4B17-AFE3-9AA0F5E777A5}" srcOrd="6" destOrd="0" presId="urn:microsoft.com/office/officeart/2018/2/layout/IconVerticalSolidList"/>
    <dgm:cxn modelId="{B91F7AFA-6AD3-40B8-8E12-FCBA50A13AF3}" type="presParOf" srcId="{9D941689-B8E2-4B17-AFE3-9AA0F5E777A5}" destId="{78A91B53-55E0-409E-9485-AEE7549EC264}" srcOrd="0" destOrd="0" presId="urn:microsoft.com/office/officeart/2018/2/layout/IconVerticalSolidList"/>
    <dgm:cxn modelId="{1A1EC823-DE72-4625-9663-CFF2E6EE5F4C}" type="presParOf" srcId="{9D941689-B8E2-4B17-AFE3-9AA0F5E777A5}" destId="{29764906-C871-4E1F-8FBB-D993D13D5F23}" srcOrd="1" destOrd="0" presId="urn:microsoft.com/office/officeart/2018/2/layout/IconVerticalSolidList"/>
    <dgm:cxn modelId="{111D0732-61A2-4194-BAD8-86297D280EB2}" type="presParOf" srcId="{9D941689-B8E2-4B17-AFE3-9AA0F5E777A5}" destId="{7DEEC5C5-2D6D-4C78-BDB8-A5E1200756E1}" srcOrd="2" destOrd="0" presId="urn:microsoft.com/office/officeart/2018/2/layout/IconVerticalSolidList"/>
    <dgm:cxn modelId="{9CB95BD1-A680-459B-AF5D-CCBD9B9ED89F}" type="presParOf" srcId="{9D941689-B8E2-4B17-AFE3-9AA0F5E777A5}" destId="{D223B3D5-691E-45B7-9E56-02D9458061CB}" srcOrd="3" destOrd="0" presId="urn:microsoft.com/office/officeart/2018/2/layout/IconVerticalSolidList"/>
    <dgm:cxn modelId="{D36208DD-5C2A-4F1F-BADA-9D41605D2449}" type="presParOf" srcId="{652CDF7E-5103-4148-9ED6-027259D82405}" destId="{323C9E6A-40E8-42EC-9D54-C31A20245E5A}" srcOrd="7" destOrd="0" presId="urn:microsoft.com/office/officeart/2018/2/layout/IconVerticalSolidList"/>
    <dgm:cxn modelId="{7B4AA9FE-7BC6-45E8-B87A-7C4500513261}" type="presParOf" srcId="{652CDF7E-5103-4148-9ED6-027259D82405}" destId="{A50794EA-71CB-4581-A0DA-0C427883C24D}" srcOrd="8" destOrd="0" presId="urn:microsoft.com/office/officeart/2018/2/layout/IconVerticalSolidList"/>
    <dgm:cxn modelId="{5ABBCAB8-67BE-41C0-91E2-CBAB54E1DA76}" type="presParOf" srcId="{A50794EA-71CB-4581-A0DA-0C427883C24D}" destId="{D022D5C2-928B-4B1E-B5AB-5672C357BFD1}" srcOrd="0" destOrd="0" presId="urn:microsoft.com/office/officeart/2018/2/layout/IconVerticalSolidList"/>
    <dgm:cxn modelId="{B7EE92E5-CF85-4388-AFA8-EB7F6278FDF3}" type="presParOf" srcId="{A50794EA-71CB-4581-A0DA-0C427883C24D}" destId="{AF825F73-3BA2-4D58-8B10-6386F5A5B6EC}" srcOrd="1" destOrd="0" presId="urn:microsoft.com/office/officeart/2018/2/layout/IconVerticalSolidList"/>
    <dgm:cxn modelId="{F1B81B8D-5754-4C93-9AF8-6BABFDD5240B}" type="presParOf" srcId="{A50794EA-71CB-4581-A0DA-0C427883C24D}" destId="{59307322-E200-429E-9FC0-3365F9009BC7}" srcOrd="2" destOrd="0" presId="urn:microsoft.com/office/officeart/2018/2/layout/IconVerticalSolidList"/>
    <dgm:cxn modelId="{C5F280F5-7833-4D27-86D2-FE6E0A45D63A}" type="presParOf" srcId="{A50794EA-71CB-4581-A0DA-0C427883C24D}" destId="{B50A8BCC-8132-4081-A6F8-1F58EF964FE6}" srcOrd="3" destOrd="0" presId="urn:microsoft.com/office/officeart/2018/2/layout/IconVerticalSolidList"/>
    <dgm:cxn modelId="{2FC00BE3-DC2C-4F19-BBA0-0143897D6BEA}" type="presParOf" srcId="{652CDF7E-5103-4148-9ED6-027259D82405}" destId="{6C2718DD-A9B3-4538-AF95-2A75442C51DD}" srcOrd="9" destOrd="0" presId="urn:microsoft.com/office/officeart/2018/2/layout/IconVerticalSolidList"/>
    <dgm:cxn modelId="{1BDC129C-D68C-499B-85BB-010694800490}" type="presParOf" srcId="{652CDF7E-5103-4148-9ED6-027259D82405}" destId="{3EA700FC-B5F3-411D-AA82-5ABAE16974E6}" srcOrd="10" destOrd="0" presId="urn:microsoft.com/office/officeart/2018/2/layout/IconVerticalSolidList"/>
    <dgm:cxn modelId="{38EA412C-9DC8-4124-8994-89C1DCD467CA}" type="presParOf" srcId="{3EA700FC-B5F3-411D-AA82-5ABAE16974E6}" destId="{A87697C4-7119-486E-B8EC-E96788B94929}" srcOrd="0" destOrd="0" presId="urn:microsoft.com/office/officeart/2018/2/layout/IconVerticalSolidList"/>
    <dgm:cxn modelId="{2E77033A-2FF1-41D3-847E-5CFAF783647E}" type="presParOf" srcId="{3EA700FC-B5F3-411D-AA82-5ABAE16974E6}" destId="{8BEB4743-E3D4-47BF-94AD-06FAE9268BEC}" srcOrd="1" destOrd="0" presId="urn:microsoft.com/office/officeart/2018/2/layout/IconVerticalSolidList"/>
    <dgm:cxn modelId="{062385D0-AD75-46B4-8EB5-9C99C59EEEFE}" type="presParOf" srcId="{3EA700FC-B5F3-411D-AA82-5ABAE16974E6}" destId="{64198C70-0024-43B7-8189-13D3FC79EC54}" srcOrd="2" destOrd="0" presId="urn:microsoft.com/office/officeart/2018/2/layout/IconVerticalSolidList"/>
    <dgm:cxn modelId="{A1674185-A4FC-428C-B8AA-5B51C7B89ADE}" type="presParOf" srcId="{3EA700FC-B5F3-411D-AA82-5ABAE16974E6}" destId="{B342C946-8EC1-4925-B2E2-3732B11FFC32}" srcOrd="3" destOrd="0" presId="urn:microsoft.com/office/officeart/2018/2/layout/IconVerticalSolidList"/>
    <dgm:cxn modelId="{0352946D-1EDB-4B0F-AE8B-E97B15B2D62A}" type="presParOf" srcId="{652CDF7E-5103-4148-9ED6-027259D82405}" destId="{C1A03763-B5D7-4B25-BBE0-C45C05860036}" srcOrd="11" destOrd="0" presId="urn:microsoft.com/office/officeart/2018/2/layout/IconVerticalSolidList"/>
    <dgm:cxn modelId="{0DD9AC4A-0508-4527-BD38-AE67B321BD7A}" type="presParOf" srcId="{652CDF7E-5103-4148-9ED6-027259D82405}" destId="{D6CF797D-6797-440B-BA64-847020BB168A}" srcOrd="12" destOrd="0" presId="urn:microsoft.com/office/officeart/2018/2/layout/IconVerticalSolidList"/>
    <dgm:cxn modelId="{1838821C-C7A9-4C52-8D70-22843B471088}" type="presParOf" srcId="{D6CF797D-6797-440B-BA64-847020BB168A}" destId="{FE9B2259-A017-4404-8331-FE091B229E48}" srcOrd="0" destOrd="0" presId="urn:microsoft.com/office/officeart/2018/2/layout/IconVerticalSolidList"/>
    <dgm:cxn modelId="{07511758-7954-46B0-80CD-FD5943D45631}" type="presParOf" srcId="{D6CF797D-6797-440B-BA64-847020BB168A}" destId="{D194CAAC-EA77-4E30-962C-B4FC4225FE09}" srcOrd="1" destOrd="0" presId="urn:microsoft.com/office/officeart/2018/2/layout/IconVerticalSolidList"/>
    <dgm:cxn modelId="{111974DC-7F4C-4579-BC80-94C6A7448A28}" type="presParOf" srcId="{D6CF797D-6797-440B-BA64-847020BB168A}" destId="{C9C369CD-274B-47EA-AF60-F2FCB8840FA6}" srcOrd="2" destOrd="0" presId="urn:microsoft.com/office/officeart/2018/2/layout/IconVerticalSolidList"/>
    <dgm:cxn modelId="{095D4224-6D25-4FA3-832D-81CD2B7EFED2}" type="presParOf" srcId="{D6CF797D-6797-440B-BA64-847020BB168A}" destId="{B53BDD77-DBB3-4C3D-8447-50B0B20D7658}"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75DBAE-3C8D-460E-8DA7-F6615B199B6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01152D72-D0BC-42FB-A210-C9F894E01593}">
      <dgm:prSet/>
      <dgm:spPr/>
      <dgm:t>
        <a:bodyPr/>
        <a:lstStyle/>
        <a:p>
          <a:r>
            <a:rPr lang="en-US" dirty="0"/>
            <a:t>County level data reveal insight on the community</a:t>
          </a:r>
        </a:p>
      </dgm:t>
    </dgm:pt>
    <dgm:pt modelId="{F2069985-B37D-4898-802E-E4332158DF06}" type="parTrans" cxnId="{770E09BC-C2CD-42C4-8BB0-19ECF770397C}">
      <dgm:prSet/>
      <dgm:spPr/>
      <dgm:t>
        <a:bodyPr/>
        <a:lstStyle/>
        <a:p>
          <a:endParaRPr lang="en-US"/>
        </a:p>
      </dgm:t>
    </dgm:pt>
    <dgm:pt modelId="{66832F83-3AEC-400F-9783-ACC41E11824A}" type="sibTrans" cxnId="{770E09BC-C2CD-42C4-8BB0-19ECF770397C}">
      <dgm:prSet/>
      <dgm:spPr/>
      <dgm:t>
        <a:bodyPr/>
        <a:lstStyle/>
        <a:p>
          <a:endParaRPr lang="en-US"/>
        </a:p>
      </dgm:t>
    </dgm:pt>
    <dgm:pt modelId="{2D6095B7-955F-4571-8DF0-C5AB3B7FD07B}">
      <dgm:prSet/>
      <dgm:spPr/>
      <dgm:t>
        <a:bodyPr/>
        <a:lstStyle/>
        <a:p>
          <a:r>
            <a:rPr lang="en-US" dirty="0"/>
            <a:t>COVID19 may have impacted the election</a:t>
          </a:r>
        </a:p>
      </dgm:t>
    </dgm:pt>
    <dgm:pt modelId="{E227E832-F5ED-42D1-8CC3-28487435F27E}" type="parTrans" cxnId="{953E845B-DBE9-41A3-BF92-1674A82CA179}">
      <dgm:prSet/>
      <dgm:spPr/>
      <dgm:t>
        <a:bodyPr/>
        <a:lstStyle/>
        <a:p>
          <a:endParaRPr lang="en-US"/>
        </a:p>
      </dgm:t>
    </dgm:pt>
    <dgm:pt modelId="{2673D2D0-A7E5-4C81-8101-864009C5FB63}" type="sibTrans" cxnId="{953E845B-DBE9-41A3-BF92-1674A82CA179}">
      <dgm:prSet/>
      <dgm:spPr/>
      <dgm:t>
        <a:bodyPr/>
        <a:lstStyle/>
        <a:p>
          <a:endParaRPr lang="en-US"/>
        </a:p>
      </dgm:t>
    </dgm:pt>
    <dgm:pt modelId="{4CCC1780-4C96-4D85-9FDA-CCCFF9223143}">
      <dgm:prSet/>
      <dgm:spPr/>
      <dgm:t>
        <a:bodyPr/>
        <a:lstStyle/>
        <a:p>
          <a:r>
            <a:rPr lang="en-US"/>
            <a:t>Election fraud… is Benford’s Law the “smoking gun”?</a:t>
          </a:r>
        </a:p>
      </dgm:t>
    </dgm:pt>
    <dgm:pt modelId="{61E342C0-97C3-4B4F-A799-84A2AE5A2AFE}" type="parTrans" cxnId="{A1047D8D-739C-440E-8B8C-C34D9C098486}">
      <dgm:prSet/>
      <dgm:spPr/>
      <dgm:t>
        <a:bodyPr/>
        <a:lstStyle/>
        <a:p>
          <a:endParaRPr lang="en-US"/>
        </a:p>
      </dgm:t>
    </dgm:pt>
    <dgm:pt modelId="{48F73616-BB75-4751-8811-38924E1AD188}" type="sibTrans" cxnId="{A1047D8D-739C-440E-8B8C-C34D9C098486}">
      <dgm:prSet/>
      <dgm:spPr/>
      <dgm:t>
        <a:bodyPr/>
        <a:lstStyle/>
        <a:p>
          <a:endParaRPr lang="en-US"/>
        </a:p>
      </dgm:t>
    </dgm:pt>
    <dgm:pt modelId="{8B054DD1-A25D-40F9-937C-BFE3F9C179B8}" type="pres">
      <dgm:prSet presAssocID="{4975DBAE-3C8D-460E-8DA7-F6615B199B66}" presName="linear" presStyleCnt="0">
        <dgm:presLayoutVars>
          <dgm:animLvl val="lvl"/>
          <dgm:resizeHandles val="exact"/>
        </dgm:presLayoutVars>
      </dgm:prSet>
      <dgm:spPr/>
    </dgm:pt>
    <dgm:pt modelId="{2F882169-8C27-4A47-873D-A6FE2283A1C5}" type="pres">
      <dgm:prSet presAssocID="{01152D72-D0BC-42FB-A210-C9F894E01593}" presName="parentText" presStyleLbl="node1" presStyleIdx="0" presStyleCnt="3">
        <dgm:presLayoutVars>
          <dgm:chMax val="0"/>
          <dgm:bulletEnabled val="1"/>
        </dgm:presLayoutVars>
      </dgm:prSet>
      <dgm:spPr/>
    </dgm:pt>
    <dgm:pt modelId="{1B3DF338-6797-41A1-B2EC-5800EE5C23F5}" type="pres">
      <dgm:prSet presAssocID="{66832F83-3AEC-400F-9783-ACC41E11824A}" presName="spacer" presStyleCnt="0"/>
      <dgm:spPr/>
    </dgm:pt>
    <dgm:pt modelId="{CBBF8F1F-D89F-4845-9D48-3F61E0C05A58}" type="pres">
      <dgm:prSet presAssocID="{2D6095B7-955F-4571-8DF0-C5AB3B7FD07B}" presName="parentText" presStyleLbl="node1" presStyleIdx="1" presStyleCnt="3">
        <dgm:presLayoutVars>
          <dgm:chMax val="0"/>
          <dgm:bulletEnabled val="1"/>
        </dgm:presLayoutVars>
      </dgm:prSet>
      <dgm:spPr/>
    </dgm:pt>
    <dgm:pt modelId="{CD831AE8-4018-4C59-80DF-FD8FFD6B90B2}" type="pres">
      <dgm:prSet presAssocID="{2673D2D0-A7E5-4C81-8101-864009C5FB63}" presName="spacer" presStyleCnt="0"/>
      <dgm:spPr/>
    </dgm:pt>
    <dgm:pt modelId="{C9B2536C-8848-4C5B-9E5B-D13707E0E0CC}" type="pres">
      <dgm:prSet presAssocID="{4CCC1780-4C96-4D85-9FDA-CCCFF9223143}" presName="parentText" presStyleLbl="node1" presStyleIdx="2" presStyleCnt="3">
        <dgm:presLayoutVars>
          <dgm:chMax val="0"/>
          <dgm:bulletEnabled val="1"/>
        </dgm:presLayoutVars>
      </dgm:prSet>
      <dgm:spPr/>
    </dgm:pt>
  </dgm:ptLst>
  <dgm:cxnLst>
    <dgm:cxn modelId="{E55D1F15-5BE7-418F-978A-5947EF9B6B03}" type="presOf" srcId="{4975DBAE-3C8D-460E-8DA7-F6615B199B66}" destId="{8B054DD1-A25D-40F9-937C-BFE3F9C179B8}" srcOrd="0" destOrd="0" presId="urn:microsoft.com/office/officeart/2005/8/layout/vList2"/>
    <dgm:cxn modelId="{37691725-8095-44BA-80C4-A1462BE27B91}" type="presOf" srcId="{2D6095B7-955F-4571-8DF0-C5AB3B7FD07B}" destId="{CBBF8F1F-D89F-4845-9D48-3F61E0C05A58}" srcOrd="0" destOrd="0" presId="urn:microsoft.com/office/officeart/2005/8/layout/vList2"/>
    <dgm:cxn modelId="{953E845B-DBE9-41A3-BF92-1674A82CA179}" srcId="{4975DBAE-3C8D-460E-8DA7-F6615B199B66}" destId="{2D6095B7-955F-4571-8DF0-C5AB3B7FD07B}" srcOrd="1" destOrd="0" parTransId="{E227E832-F5ED-42D1-8CC3-28487435F27E}" sibTransId="{2673D2D0-A7E5-4C81-8101-864009C5FB63}"/>
    <dgm:cxn modelId="{F6C58645-096E-468E-8979-A1927035FCFB}" type="presOf" srcId="{01152D72-D0BC-42FB-A210-C9F894E01593}" destId="{2F882169-8C27-4A47-873D-A6FE2283A1C5}" srcOrd="0" destOrd="0" presId="urn:microsoft.com/office/officeart/2005/8/layout/vList2"/>
    <dgm:cxn modelId="{A1047D8D-739C-440E-8B8C-C34D9C098486}" srcId="{4975DBAE-3C8D-460E-8DA7-F6615B199B66}" destId="{4CCC1780-4C96-4D85-9FDA-CCCFF9223143}" srcOrd="2" destOrd="0" parTransId="{61E342C0-97C3-4B4F-A799-84A2AE5A2AFE}" sibTransId="{48F73616-BB75-4751-8811-38924E1AD188}"/>
    <dgm:cxn modelId="{770E09BC-C2CD-42C4-8BB0-19ECF770397C}" srcId="{4975DBAE-3C8D-460E-8DA7-F6615B199B66}" destId="{01152D72-D0BC-42FB-A210-C9F894E01593}" srcOrd="0" destOrd="0" parTransId="{F2069985-B37D-4898-802E-E4332158DF06}" sibTransId="{66832F83-3AEC-400F-9783-ACC41E11824A}"/>
    <dgm:cxn modelId="{706E50E7-E7F0-4EF1-A346-F55209B19F51}" type="presOf" srcId="{4CCC1780-4C96-4D85-9FDA-CCCFF9223143}" destId="{C9B2536C-8848-4C5B-9E5B-D13707E0E0CC}" srcOrd="0" destOrd="0" presId="urn:microsoft.com/office/officeart/2005/8/layout/vList2"/>
    <dgm:cxn modelId="{D9B0FBB3-A385-4429-B362-B99908307C3E}" type="presParOf" srcId="{8B054DD1-A25D-40F9-937C-BFE3F9C179B8}" destId="{2F882169-8C27-4A47-873D-A6FE2283A1C5}" srcOrd="0" destOrd="0" presId="urn:microsoft.com/office/officeart/2005/8/layout/vList2"/>
    <dgm:cxn modelId="{33A3035C-2C54-4B87-BCE4-421DCAE3DA35}" type="presParOf" srcId="{8B054DD1-A25D-40F9-937C-BFE3F9C179B8}" destId="{1B3DF338-6797-41A1-B2EC-5800EE5C23F5}" srcOrd="1" destOrd="0" presId="urn:microsoft.com/office/officeart/2005/8/layout/vList2"/>
    <dgm:cxn modelId="{33DD4871-96FC-4421-8997-AD127D0C42FB}" type="presParOf" srcId="{8B054DD1-A25D-40F9-937C-BFE3F9C179B8}" destId="{CBBF8F1F-D89F-4845-9D48-3F61E0C05A58}" srcOrd="2" destOrd="0" presId="urn:microsoft.com/office/officeart/2005/8/layout/vList2"/>
    <dgm:cxn modelId="{500056A8-FF5A-42E4-AF17-2628D5265F89}" type="presParOf" srcId="{8B054DD1-A25D-40F9-937C-BFE3F9C179B8}" destId="{CD831AE8-4018-4C59-80DF-FD8FFD6B90B2}" srcOrd="3" destOrd="0" presId="urn:microsoft.com/office/officeart/2005/8/layout/vList2"/>
    <dgm:cxn modelId="{EAA579E5-1622-4F0F-B0F1-B1099AC437E8}" type="presParOf" srcId="{8B054DD1-A25D-40F9-937C-BFE3F9C179B8}" destId="{C9B2536C-8848-4C5B-9E5B-D13707E0E0CC}" srcOrd="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F55C11-FA23-43C9-83D2-452B7BA4F4E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E8B75DE6-BE5B-45F5-A9F4-7BECA7B61AA8}">
      <dgm:prSet/>
      <dgm:spPr/>
      <dgm:t>
        <a:bodyPr/>
        <a:lstStyle/>
        <a:p>
          <a:r>
            <a:rPr lang="en-US"/>
            <a:t>Data sourced from Kaggle, gathered by FiveThirtyEight and DataWorld</a:t>
          </a:r>
        </a:p>
      </dgm:t>
    </dgm:pt>
    <dgm:pt modelId="{888114BE-1D20-43BE-8C9D-D5CEED96B7AC}" type="parTrans" cxnId="{FAA62341-3522-4F28-AD9C-66D549AF4269}">
      <dgm:prSet/>
      <dgm:spPr/>
      <dgm:t>
        <a:bodyPr/>
        <a:lstStyle/>
        <a:p>
          <a:endParaRPr lang="en-US"/>
        </a:p>
      </dgm:t>
    </dgm:pt>
    <dgm:pt modelId="{9DE26479-0435-4576-8F74-0E61C36ED80E}" type="sibTrans" cxnId="{FAA62341-3522-4F28-AD9C-66D549AF4269}">
      <dgm:prSet/>
      <dgm:spPr/>
      <dgm:t>
        <a:bodyPr/>
        <a:lstStyle/>
        <a:p>
          <a:endParaRPr lang="en-US"/>
        </a:p>
      </dgm:t>
    </dgm:pt>
    <dgm:pt modelId="{1D388AF6-D635-4978-AC23-CD1CD2FAADB4}">
      <dgm:prSet/>
      <dgm:spPr/>
      <dgm:t>
        <a:bodyPr/>
        <a:lstStyle/>
        <a:p>
          <a:r>
            <a:rPr lang="en-US"/>
            <a:t>All variables will be used for different parts of this analysis.</a:t>
          </a:r>
        </a:p>
      </dgm:t>
    </dgm:pt>
    <dgm:pt modelId="{D59FD76C-ED65-450A-91AC-368ACA142D2D}" type="parTrans" cxnId="{F77960CD-8B63-4EC7-864B-9314E17939FC}">
      <dgm:prSet/>
      <dgm:spPr/>
      <dgm:t>
        <a:bodyPr/>
        <a:lstStyle/>
        <a:p>
          <a:endParaRPr lang="en-US"/>
        </a:p>
      </dgm:t>
    </dgm:pt>
    <dgm:pt modelId="{FA473AC1-BDBC-4DB6-BAC2-E99B128016D6}" type="sibTrans" cxnId="{F77960CD-8B63-4EC7-864B-9314E17939FC}">
      <dgm:prSet/>
      <dgm:spPr/>
      <dgm:t>
        <a:bodyPr/>
        <a:lstStyle/>
        <a:p>
          <a:endParaRPr lang="en-US"/>
        </a:p>
      </dgm:t>
    </dgm:pt>
    <dgm:pt modelId="{A087A4A7-6A14-475E-A255-A879ABA40A95}" type="pres">
      <dgm:prSet presAssocID="{89F55C11-FA23-43C9-83D2-452B7BA4F4E0}" presName="linear" presStyleCnt="0">
        <dgm:presLayoutVars>
          <dgm:animLvl val="lvl"/>
          <dgm:resizeHandles val="exact"/>
        </dgm:presLayoutVars>
      </dgm:prSet>
      <dgm:spPr/>
    </dgm:pt>
    <dgm:pt modelId="{61180137-94A5-4FC3-AC3D-C5E4213C5DA0}" type="pres">
      <dgm:prSet presAssocID="{E8B75DE6-BE5B-45F5-A9F4-7BECA7B61AA8}" presName="parentText" presStyleLbl="node1" presStyleIdx="0" presStyleCnt="2">
        <dgm:presLayoutVars>
          <dgm:chMax val="0"/>
          <dgm:bulletEnabled val="1"/>
        </dgm:presLayoutVars>
      </dgm:prSet>
      <dgm:spPr/>
    </dgm:pt>
    <dgm:pt modelId="{3F8E653A-1EA8-4B7B-AB2B-2019AC163B2C}" type="pres">
      <dgm:prSet presAssocID="{9DE26479-0435-4576-8F74-0E61C36ED80E}" presName="spacer" presStyleCnt="0"/>
      <dgm:spPr/>
    </dgm:pt>
    <dgm:pt modelId="{8BF26537-FD62-4FD3-BF06-26623E69DAD3}" type="pres">
      <dgm:prSet presAssocID="{1D388AF6-D635-4978-AC23-CD1CD2FAADB4}" presName="parentText" presStyleLbl="node1" presStyleIdx="1" presStyleCnt="2">
        <dgm:presLayoutVars>
          <dgm:chMax val="0"/>
          <dgm:bulletEnabled val="1"/>
        </dgm:presLayoutVars>
      </dgm:prSet>
      <dgm:spPr/>
    </dgm:pt>
  </dgm:ptLst>
  <dgm:cxnLst>
    <dgm:cxn modelId="{2ECE8128-9107-43A2-9A06-67C206E044DE}" type="presOf" srcId="{1D388AF6-D635-4978-AC23-CD1CD2FAADB4}" destId="{8BF26537-FD62-4FD3-BF06-26623E69DAD3}" srcOrd="0" destOrd="0" presId="urn:microsoft.com/office/officeart/2005/8/layout/vList2"/>
    <dgm:cxn modelId="{FAA62341-3522-4F28-AD9C-66D549AF4269}" srcId="{89F55C11-FA23-43C9-83D2-452B7BA4F4E0}" destId="{E8B75DE6-BE5B-45F5-A9F4-7BECA7B61AA8}" srcOrd="0" destOrd="0" parTransId="{888114BE-1D20-43BE-8C9D-D5CEED96B7AC}" sibTransId="{9DE26479-0435-4576-8F74-0E61C36ED80E}"/>
    <dgm:cxn modelId="{7EB9436C-9348-41D8-9A59-A55EBF544D0B}" type="presOf" srcId="{E8B75DE6-BE5B-45F5-A9F4-7BECA7B61AA8}" destId="{61180137-94A5-4FC3-AC3D-C5E4213C5DA0}" srcOrd="0" destOrd="0" presId="urn:microsoft.com/office/officeart/2005/8/layout/vList2"/>
    <dgm:cxn modelId="{34365E4E-D735-451E-AD08-05084C9CBB3D}" type="presOf" srcId="{89F55C11-FA23-43C9-83D2-452B7BA4F4E0}" destId="{A087A4A7-6A14-475E-A255-A879ABA40A95}" srcOrd="0" destOrd="0" presId="urn:microsoft.com/office/officeart/2005/8/layout/vList2"/>
    <dgm:cxn modelId="{F77960CD-8B63-4EC7-864B-9314E17939FC}" srcId="{89F55C11-FA23-43C9-83D2-452B7BA4F4E0}" destId="{1D388AF6-D635-4978-AC23-CD1CD2FAADB4}" srcOrd="1" destOrd="0" parTransId="{D59FD76C-ED65-450A-91AC-368ACA142D2D}" sibTransId="{FA473AC1-BDBC-4DB6-BAC2-E99B128016D6}"/>
    <dgm:cxn modelId="{E56B090E-FC8E-4D2F-980C-D98B33EE9C91}" type="presParOf" srcId="{A087A4A7-6A14-475E-A255-A879ABA40A95}" destId="{61180137-94A5-4FC3-AC3D-C5E4213C5DA0}" srcOrd="0" destOrd="0" presId="urn:microsoft.com/office/officeart/2005/8/layout/vList2"/>
    <dgm:cxn modelId="{8B1F7D23-45A7-4BE5-BEDE-812E96C7FF7C}" type="presParOf" srcId="{A087A4A7-6A14-475E-A255-A879ABA40A95}" destId="{3F8E653A-1EA8-4B7B-AB2B-2019AC163B2C}" srcOrd="1" destOrd="0" presId="urn:microsoft.com/office/officeart/2005/8/layout/vList2"/>
    <dgm:cxn modelId="{865E40F5-06B8-4EF3-80AB-C699959041D5}" type="presParOf" srcId="{A087A4A7-6A14-475E-A255-A879ABA40A95}" destId="{8BF26537-FD62-4FD3-BF06-26623E69DAD3}"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CCB49E-E972-4B6E-91F4-7CB416F22619}"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2485A473-B830-478E-88E4-3000A578146A}">
      <dgm:prSet/>
      <dgm:spPr/>
      <dgm:t>
        <a:bodyPr/>
        <a:lstStyle/>
        <a:p>
          <a:r>
            <a:rPr lang="en-US"/>
            <a:t>Multilinear Regression analysis</a:t>
          </a:r>
        </a:p>
      </dgm:t>
    </dgm:pt>
    <dgm:pt modelId="{6A0F4FCB-63A2-4F17-965E-09608CAF9C9F}" type="parTrans" cxnId="{E52E0FFF-69DF-45AB-82FB-29F8D7270EB2}">
      <dgm:prSet/>
      <dgm:spPr/>
      <dgm:t>
        <a:bodyPr/>
        <a:lstStyle/>
        <a:p>
          <a:endParaRPr lang="en-US"/>
        </a:p>
      </dgm:t>
    </dgm:pt>
    <dgm:pt modelId="{3FBCD4E4-9C14-444F-B4AD-E326C00839F2}" type="sibTrans" cxnId="{E52E0FFF-69DF-45AB-82FB-29F8D7270EB2}">
      <dgm:prSet/>
      <dgm:spPr/>
      <dgm:t>
        <a:bodyPr/>
        <a:lstStyle/>
        <a:p>
          <a:endParaRPr lang="en-US"/>
        </a:p>
      </dgm:t>
    </dgm:pt>
    <dgm:pt modelId="{EE8F18C6-260C-45F9-924B-08C814CAE0D0}">
      <dgm:prSet/>
      <dgm:spPr/>
      <dgm:t>
        <a:bodyPr/>
        <a:lstStyle/>
        <a:p>
          <a:r>
            <a:rPr lang="en-US"/>
            <a:t>Primary Component Analysis</a:t>
          </a:r>
        </a:p>
      </dgm:t>
    </dgm:pt>
    <dgm:pt modelId="{94513C8D-F99A-4CBE-B223-F0199222BFDD}" type="parTrans" cxnId="{9FAC53B7-93D1-4EEB-B628-7D033C1F5F16}">
      <dgm:prSet/>
      <dgm:spPr/>
      <dgm:t>
        <a:bodyPr/>
        <a:lstStyle/>
        <a:p>
          <a:endParaRPr lang="en-US"/>
        </a:p>
      </dgm:t>
    </dgm:pt>
    <dgm:pt modelId="{170984FB-7D71-45F2-839C-19B3989DA3C3}" type="sibTrans" cxnId="{9FAC53B7-93D1-4EEB-B628-7D033C1F5F16}">
      <dgm:prSet/>
      <dgm:spPr/>
      <dgm:t>
        <a:bodyPr/>
        <a:lstStyle/>
        <a:p>
          <a:endParaRPr lang="en-US"/>
        </a:p>
      </dgm:t>
    </dgm:pt>
    <dgm:pt modelId="{FDB03C73-748F-46B0-B6D9-6487C3024FCF}">
      <dgm:prSet/>
      <dgm:spPr/>
      <dgm:t>
        <a:bodyPr/>
        <a:lstStyle/>
        <a:p>
          <a:r>
            <a:rPr lang="en-US"/>
            <a:t>Decision Tree and Random Forest Classification</a:t>
          </a:r>
        </a:p>
      </dgm:t>
    </dgm:pt>
    <dgm:pt modelId="{62AA50F8-1FD6-4448-93F5-6FE2D0677F03}" type="parTrans" cxnId="{6879570B-2DB9-4AD1-9EBD-2A7F4EE55A47}">
      <dgm:prSet/>
      <dgm:spPr/>
      <dgm:t>
        <a:bodyPr/>
        <a:lstStyle/>
        <a:p>
          <a:endParaRPr lang="en-US"/>
        </a:p>
      </dgm:t>
    </dgm:pt>
    <dgm:pt modelId="{86490400-87FB-4068-A3EF-6FC8C6A6922C}" type="sibTrans" cxnId="{6879570B-2DB9-4AD1-9EBD-2A7F4EE55A47}">
      <dgm:prSet/>
      <dgm:spPr/>
      <dgm:t>
        <a:bodyPr/>
        <a:lstStyle/>
        <a:p>
          <a:endParaRPr lang="en-US"/>
        </a:p>
      </dgm:t>
    </dgm:pt>
    <dgm:pt modelId="{E60B407C-C5D6-4DF6-BF1D-41749C5CF594}">
      <dgm:prSet/>
      <dgm:spPr/>
      <dgm:t>
        <a:bodyPr/>
        <a:lstStyle/>
        <a:p>
          <a:r>
            <a:rPr lang="en-US"/>
            <a:t>Benford’s Law (first digit law)</a:t>
          </a:r>
        </a:p>
      </dgm:t>
    </dgm:pt>
    <dgm:pt modelId="{0BA6E394-E22E-4B87-95F0-FA825B4570BC}" type="parTrans" cxnId="{59D4C717-E41C-4598-8AEA-0FA753B30E88}">
      <dgm:prSet/>
      <dgm:spPr/>
      <dgm:t>
        <a:bodyPr/>
        <a:lstStyle/>
        <a:p>
          <a:endParaRPr lang="en-US"/>
        </a:p>
      </dgm:t>
    </dgm:pt>
    <dgm:pt modelId="{DCBBD95F-FDE1-4109-B107-48A6907DCB43}" type="sibTrans" cxnId="{59D4C717-E41C-4598-8AEA-0FA753B30E88}">
      <dgm:prSet/>
      <dgm:spPr/>
      <dgm:t>
        <a:bodyPr/>
        <a:lstStyle/>
        <a:p>
          <a:endParaRPr lang="en-US"/>
        </a:p>
      </dgm:t>
    </dgm:pt>
    <dgm:pt modelId="{75211C9A-9997-467E-9A77-AC9E5379B4C8}" type="pres">
      <dgm:prSet presAssocID="{71CCB49E-E972-4B6E-91F4-7CB416F22619}" presName="linear" presStyleCnt="0">
        <dgm:presLayoutVars>
          <dgm:animLvl val="lvl"/>
          <dgm:resizeHandles val="exact"/>
        </dgm:presLayoutVars>
      </dgm:prSet>
      <dgm:spPr/>
    </dgm:pt>
    <dgm:pt modelId="{F30100C9-8642-46FF-A328-C04A17AAF074}" type="pres">
      <dgm:prSet presAssocID="{2485A473-B830-478E-88E4-3000A578146A}" presName="parentText" presStyleLbl="node1" presStyleIdx="0" presStyleCnt="4">
        <dgm:presLayoutVars>
          <dgm:chMax val="0"/>
          <dgm:bulletEnabled val="1"/>
        </dgm:presLayoutVars>
      </dgm:prSet>
      <dgm:spPr/>
    </dgm:pt>
    <dgm:pt modelId="{C66EA242-B900-4101-8EE9-308185B9F347}" type="pres">
      <dgm:prSet presAssocID="{3FBCD4E4-9C14-444F-B4AD-E326C00839F2}" presName="spacer" presStyleCnt="0"/>
      <dgm:spPr/>
    </dgm:pt>
    <dgm:pt modelId="{4497F1C1-A6AE-42B4-83FE-16ADE5DAB26C}" type="pres">
      <dgm:prSet presAssocID="{EE8F18C6-260C-45F9-924B-08C814CAE0D0}" presName="parentText" presStyleLbl="node1" presStyleIdx="1" presStyleCnt="4">
        <dgm:presLayoutVars>
          <dgm:chMax val="0"/>
          <dgm:bulletEnabled val="1"/>
        </dgm:presLayoutVars>
      </dgm:prSet>
      <dgm:spPr/>
    </dgm:pt>
    <dgm:pt modelId="{E0BC9046-3F6D-4FED-912D-685B064041F3}" type="pres">
      <dgm:prSet presAssocID="{170984FB-7D71-45F2-839C-19B3989DA3C3}" presName="spacer" presStyleCnt="0"/>
      <dgm:spPr/>
    </dgm:pt>
    <dgm:pt modelId="{9485A27B-74E4-4BC1-98C7-35014AEDE9A7}" type="pres">
      <dgm:prSet presAssocID="{FDB03C73-748F-46B0-B6D9-6487C3024FCF}" presName="parentText" presStyleLbl="node1" presStyleIdx="2" presStyleCnt="4">
        <dgm:presLayoutVars>
          <dgm:chMax val="0"/>
          <dgm:bulletEnabled val="1"/>
        </dgm:presLayoutVars>
      </dgm:prSet>
      <dgm:spPr/>
    </dgm:pt>
    <dgm:pt modelId="{D4E02370-28A3-45D2-9158-0A933AC149E7}" type="pres">
      <dgm:prSet presAssocID="{86490400-87FB-4068-A3EF-6FC8C6A6922C}" presName="spacer" presStyleCnt="0"/>
      <dgm:spPr/>
    </dgm:pt>
    <dgm:pt modelId="{39C6F83E-4EF7-489B-B5E8-285377E34208}" type="pres">
      <dgm:prSet presAssocID="{E60B407C-C5D6-4DF6-BF1D-41749C5CF594}" presName="parentText" presStyleLbl="node1" presStyleIdx="3" presStyleCnt="4">
        <dgm:presLayoutVars>
          <dgm:chMax val="0"/>
          <dgm:bulletEnabled val="1"/>
        </dgm:presLayoutVars>
      </dgm:prSet>
      <dgm:spPr/>
    </dgm:pt>
  </dgm:ptLst>
  <dgm:cxnLst>
    <dgm:cxn modelId="{6879570B-2DB9-4AD1-9EBD-2A7F4EE55A47}" srcId="{71CCB49E-E972-4B6E-91F4-7CB416F22619}" destId="{FDB03C73-748F-46B0-B6D9-6487C3024FCF}" srcOrd="2" destOrd="0" parTransId="{62AA50F8-1FD6-4448-93F5-6FE2D0677F03}" sibTransId="{86490400-87FB-4068-A3EF-6FC8C6A6922C}"/>
    <dgm:cxn modelId="{59D4C717-E41C-4598-8AEA-0FA753B30E88}" srcId="{71CCB49E-E972-4B6E-91F4-7CB416F22619}" destId="{E60B407C-C5D6-4DF6-BF1D-41749C5CF594}" srcOrd="3" destOrd="0" parTransId="{0BA6E394-E22E-4B87-95F0-FA825B4570BC}" sibTransId="{DCBBD95F-FDE1-4109-B107-48A6907DCB43}"/>
    <dgm:cxn modelId="{5FD07523-6A87-409E-B70C-C28C392E103D}" type="presOf" srcId="{EE8F18C6-260C-45F9-924B-08C814CAE0D0}" destId="{4497F1C1-A6AE-42B4-83FE-16ADE5DAB26C}" srcOrd="0" destOrd="0" presId="urn:microsoft.com/office/officeart/2005/8/layout/vList2"/>
    <dgm:cxn modelId="{DC414071-C409-40AE-831C-69D08566C57B}" type="presOf" srcId="{2485A473-B830-478E-88E4-3000A578146A}" destId="{F30100C9-8642-46FF-A328-C04A17AAF074}" srcOrd="0" destOrd="0" presId="urn:microsoft.com/office/officeart/2005/8/layout/vList2"/>
    <dgm:cxn modelId="{75970F74-9CE2-4AFE-8BC9-3CC1BC5320AB}" type="presOf" srcId="{71CCB49E-E972-4B6E-91F4-7CB416F22619}" destId="{75211C9A-9997-467E-9A77-AC9E5379B4C8}" srcOrd="0" destOrd="0" presId="urn:microsoft.com/office/officeart/2005/8/layout/vList2"/>
    <dgm:cxn modelId="{BB33A056-BFBB-46C1-BD37-C3C0BBE621B4}" type="presOf" srcId="{E60B407C-C5D6-4DF6-BF1D-41749C5CF594}" destId="{39C6F83E-4EF7-489B-B5E8-285377E34208}" srcOrd="0" destOrd="0" presId="urn:microsoft.com/office/officeart/2005/8/layout/vList2"/>
    <dgm:cxn modelId="{4B820B7C-9191-43D7-A38B-C4A53DDEC91E}" type="presOf" srcId="{FDB03C73-748F-46B0-B6D9-6487C3024FCF}" destId="{9485A27B-74E4-4BC1-98C7-35014AEDE9A7}" srcOrd="0" destOrd="0" presId="urn:microsoft.com/office/officeart/2005/8/layout/vList2"/>
    <dgm:cxn modelId="{9FAC53B7-93D1-4EEB-B628-7D033C1F5F16}" srcId="{71CCB49E-E972-4B6E-91F4-7CB416F22619}" destId="{EE8F18C6-260C-45F9-924B-08C814CAE0D0}" srcOrd="1" destOrd="0" parTransId="{94513C8D-F99A-4CBE-B223-F0199222BFDD}" sibTransId="{170984FB-7D71-45F2-839C-19B3989DA3C3}"/>
    <dgm:cxn modelId="{E52E0FFF-69DF-45AB-82FB-29F8D7270EB2}" srcId="{71CCB49E-E972-4B6E-91F4-7CB416F22619}" destId="{2485A473-B830-478E-88E4-3000A578146A}" srcOrd="0" destOrd="0" parTransId="{6A0F4FCB-63A2-4F17-965E-09608CAF9C9F}" sibTransId="{3FBCD4E4-9C14-444F-B4AD-E326C00839F2}"/>
    <dgm:cxn modelId="{E665DAF6-3260-471C-BB64-8A3C8EA46C46}" type="presParOf" srcId="{75211C9A-9997-467E-9A77-AC9E5379B4C8}" destId="{F30100C9-8642-46FF-A328-C04A17AAF074}" srcOrd="0" destOrd="0" presId="urn:microsoft.com/office/officeart/2005/8/layout/vList2"/>
    <dgm:cxn modelId="{9B2DB540-22E3-42B8-BE98-5D0CA87B1D14}" type="presParOf" srcId="{75211C9A-9997-467E-9A77-AC9E5379B4C8}" destId="{C66EA242-B900-4101-8EE9-308185B9F347}" srcOrd="1" destOrd="0" presId="urn:microsoft.com/office/officeart/2005/8/layout/vList2"/>
    <dgm:cxn modelId="{CBE972E3-2F7E-497C-A9F4-343E1B6B5730}" type="presParOf" srcId="{75211C9A-9997-467E-9A77-AC9E5379B4C8}" destId="{4497F1C1-A6AE-42B4-83FE-16ADE5DAB26C}" srcOrd="2" destOrd="0" presId="urn:microsoft.com/office/officeart/2005/8/layout/vList2"/>
    <dgm:cxn modelId="{409798EC-47E5-4FFD-B576-4EAAF01DDA5A}" type="presParOf" srcId="{75211C9A-9997-467E-9A77-AC9E5379B4C8}" destId="{E0BC9046-3F6D-4FED-912D-685B064041F3}" srcOrd="3" destOrd="0" presId="urn:microsoft.com/office/officeart/2005/8/layout/vList2"/>
    <dgm:cxn modelId="{111BACA8-CC36-4D17-94EA-499DAC7BB4F2}" type="presParOf" srcId="{75211C9A-9997-467E-9A77-AC9E5379B4C8}" destId="{9485A27B-74E4-4BC1-98C7-35014AEDE9A7}" srcOrd="4" destOrd="0" presId="urn:microsoft.com/office/officeart/2005/8/layout/vList2"/>
    <dgm:cxn modelId="{A7627701-2CFA-4E05-A672-15842B978402}" type="presParOf" srcId="{75211C9A-9997-467E-9A77-AC9E5379B4C8}" destId="{D4E02370-28A3-45D2-9158-0A933AC149E7}" srcOrd="5" destOrd="0" presId="urn:microsoft.com/office/officeart/2005/8/layout/vList2"/>
    <dgm:cxn modelId="{0C18D148-9FF5-4B99-94FC-179F6A409686}" type="presParOf" srcId="{75211C9A-9997-467E-9A77-AC9E5379B4C8}" destId="{39C6F83E-4EF7-489B-B5E8-285377E34208}" srcOrd="6"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CCB3C5-F169-4ABA-A74A-CDA2C98DA9B7}">
      <dsp:nvSpPr>
        <dsp:cNvPr id="0" name=""/>
        <dsp:cNvSpPr/>
      </dsp:nvSpPr>
      <dsp:spPr>
        <a:xfrm>
          <a:off x="0" y="470"/>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D186B7-3F5F-4FB4-ABB8-1C2F41321F2D}">
      <dsp:nvSpPr>
        <dsp:cNvPr id="0" name=""/>
        <dsp:cNvSpPr/>
      </dsp:nvSpPr>
      <dsp:spPr>
        <a:xfrm>
          <a:off x="195868" y="146157"/>
          <a:ext cx="356124" cy="3561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B7A66C-A9EF-4215-849F-8C9A59A1551A}">
      <dsp:nvSpPr>
        <dsp:cNvPr id="0" name=""/>
        <dsp:cNvSpPr/>
      </dsp:nvSpPr>
      <dsp:spPr>
        <a:xfrm>
          <a:off x="747862" y="470"/>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a:t>Domain – What domain is this data going to come from? </a:t>
          </a:r>
        </a:p>
      </dsp:txBody>
      <dsp:txXfrm>
        <a:off x="747862" y="470"/>
        <a:ext cx="5515777" cy="647499"/>
      </dsp:txXfrm>
    </dsp:sp>
    <dsp:sp modelId="{CE4A952F-EBCD-4B7D-BE06-DF1943A34E79}">
      <dsp:nvSpPr>
        <dsp:cNvPr id="0" name=""/>
        <dsp:cNvSpPr/>
      </dsp:nvSpPr>
      <dsp:spPr>
        <a:xfrm>
          <a:off x="0" y="809844"/>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6883DA-5DBE-4FEB-A770-6CE07C0A2B5E}">
      <dsp:nvSpPr>
        <dsp:cNvPr id="0" name=""/>
        <dsp:cNvSpPr/>
      </dsp:nvSpPr>
      <dsp:spPr>
        <a:xfrm>
          <a:off x="195868" y="955532"/>
          <a:ext cx="356124" cy="3561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3E7802-0308-43F9-8552-83D3144A8749}">
      <dsp:nvSpPr>
        <dsp:cNvPr id="0" name=""/>
        <dsp:cNvSpPr/>
      </dsp:nvSpPr>
      <dsp:spPr>
        <a:xfrm>
          <a:off x="747862" y="809844"/>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a:t>Data Used – Where did the data come from? What variables were used?</a:t>
          </a:r>
        </a:p>
      </dsp:txBody>
      <dsp:txXfrm>
        <a:off x="747862" y="809844"/>
        <a:ext cx="5515777" cy="647499"/>
      </dsp:txXfrm>
    </dsp:sp>
    <dsp:sp modelId="{1F9639DA-FE11-4789-8280-AC7719E003A9}">
      <dsp:nvSpPr>
        <dsp:cNvPr id="0" name=""/>
        <dsp:cNvSpPr/>
      </dsp:nvSpPr>
      <dsp:spPr>
        <a:xfrm>
          <a:off x="0" y="1619219"/>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240182-264E-42F4-8F68-0977D93D4898}">
      <dsp:nvSpPr>
        <dsp:cNvPr id="0" name=""/>
        <dsp:cNvSpPr/>
      </dsp:nvSpPr>
      <dsp:spPr>
        <a:xfrm>
          <a:off x="195868" y="1764906"/>
          <a:ext cx="356124" cy="3561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45F62B-5C40-4F3A-BCEE-CB7E7D8ECA52}">
      <dsp:nvSpPr>
        <dsp:cNvPr id="0" name=""/>
        <dsp:cNvSpPr/>
      </dsp:nvSpPr>
      <dsp:spPr>
        <a:xfrm>
          <a:off x="747862" y="1619219"/>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dirty="0"/>
            <a:t>Research Questions – What questions will be answered from this analysis?</a:t>
          </a:r>
        </a:p>
      </dsp:txBody>
      <dsp:txXfrm>
        <a:off x="747862" y="1619219"/>
        <a:ext cx="5515777" cy="647499"/>
      </dsp:txXfrm>
    </dsp:sp>
    <dsp:sp modelId="{78A91B53-55E0-409E-9485-AEE7549EC264}">
      <dsp:nvSpPr>
        <dsp:cNvPr id="0" name=""/>
        <dsp:cNvSpPr/>
      </dsp:nvSpPr>
      <dsp:spPr>
        <a:xfrm>
          <a:off x="0" y="2428594"/>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764906-C871-4E1F-8FBB-D993D13D5F23}">
      <dsp:nvSpPr>
        <dsp:cNvPr id="0" name=""/>
        <dsp:cNvSpPr/>
      </dsp:nvSpPr>
      <dsp:spPr>
        <a:xfrm>
          <a:off x="195868" y="2574281"/>
          <a:ext cx="356124" cy="3561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23B3D5-691E-45B7-9E56-02D9458061CB}">
      <dsp:nvSpPr>
        <dsp:cNvPr id="0" name=""/>
        <dsp:cNvSpPr/>
      </dsp:nvSpPr>
      <dsp:spPr>
        <a:xfrm>
          <a:off x="747862" y="2428594"/>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a:t>Data Prep – What was the data preparation process?</a:t>
          </a:r>
        </a:p>
      </dsp:txBody>
      <dsp:txXfrm>
        <a:off x="747862" y="2428594"/>
        <a:ext cx="5515777" cy="647499"/>
      </dsp:txXfrm>
    </dsp:sp>
    <dsp:sp modelId="{D022D5C2-928B-4B1E-B5AB-5672C357BFD1}">
      <dsp:nvSpPr>
        <dsp:cNvPr id="0" name=""/>
        <dsp:cNvSpPr/>
      </dsp:nvSpPr>
      <dsp:spPr>
        <a:xfrm>
          <a:off x="0" y="3237968"/>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825F73-3BA2-4D58-8B10-6386F5A5B6EC}">
      <dsp:nvSpPr>
        <dsp:cNvPr id="0" name=""/>
        <dsp:cNvSpPr/>
      </dsp:nvSpPr>
      <dsp:spPr>
        <a:xfrm>
          <a:off x="195868" y="3383656"/>
          <a:ext cx="356124" cy="35612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0A8BCC-8132-4081-A6F8-1F58EF964FE6}">
      <dsp:nvSpPr>
        <dsp:cNvPr id="0" name=""/>
        <dsp:cNvSpPr/>
      </dsp:nvSpPr>
      <dsp:spPr>
        <a:xfrm>
          <a:off x="747862" y="3237968"/>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dirty="0"/>
            <a:t>Methods – What methods were used?</a:t>
          </a:r>
        </a:p>
      </dsp:txBody>
      <dsp:txXfrm>
        <a:off x="747862" y="3237968"/>
        <a:ext cx="5515777" cy="647499"/>
      </dsp:txXfrm>
    </dsp:sp>
    <dsp:sp modelId="{A87697C4-7119-486E-B8EC-E96788B94929}">
      <dsp:nvSpPr>
        <dsp:cNvPr id="0" name=""/>
        <dsp:cNvSpPr/>
      </dsp:nvSpPr>
      <dsp:spPr>
        <a:xfrm>
          <a:off x="0" y="4047343"/>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EB4743-E3D4-47BF-94AD-06FAE9268BEC}">
      <dsp:nvSpPr>
        <dsp:cNvPr id="0" name=""/>
        <dsp:cNvSpPr/>
      </dsp:nvSpPr>
      <dsp:spPr>
        <a:xfrm>
          <a:off x="195868" y="4193030"/>
          <a:ext cx="356124" cy="35612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42C946-8EC1-4925-B2E2-3732B11FFC32}">
      <dsp:nvSpPr>
        <dsp:cNvPr id="0" name=""/>
        <dsp:cNvSpPr/>
      </dsp:nvSpPr>
      <dsp:spPr>
        <a:xfrm>
          <a:off x="747862" y="4047343"/>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dirty="0"/>
            <a:t>Findings – What did the analysis reveal?</a:t>
          </a:r>
        </a:p>
      </dsp:txBody>
      <dsp:txXfrm>
        <a:off x="747862" y="4047343"/>
        <a:ext cx="5515777" cy="647499"/>
      </dsp:txXfrm>
    </dsp:sp>
    <dsp:sp modelId="{FE9B2259-A017-4404-8331-FE091B229E48}">
      <dsp:nvSpPr>
        <dsp:cNvPr id="0" name=""/>
        <dsp:cNvSpPr/>
      </dsp:nvSpPr>
      <dsp:spPr>
        <a:xfrm>
          <a:off x="0" y="4856717"/>
          <a:ext cx="6263640" cy="6474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94CAAC-EA77-4E30-962C-B4FC4225FE09}">
      <dsp:nvSpPr>
        <dsp:cNvPr id="0" name=""/>
        <dsp:cNvSpPr/>
      </dsp:nvSpPr>
      <dsp:spPr>
        <a:xfrm>
          <a:off x="195868" y="5002405"/>
          <a:ext cx="356124" cy="35612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3BDD77-DBB3-4C3D-8447-50B0B20D7658}">
      <dsp:nvSpPr>
        <dsp:cNvPr id="0" name=""/>
        <dsp:cNvSpPr/>
      </dsp:nvSpPr>
      <dsp:spPr>
        <a:xfrm>
          <a:off x="747862" y="4856717"/>
          <a:ext cx="5515777" cy="647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27" tIns="68527" rIns="68527" bIns="68527" numCol="1" spcCol="1270" anchor="ctr" anchorCtr="0">
          <a:noAutofit/>
        </a:bodyPr>
        <a:lstStyle/>
        <a:p>
          <a:pPr marL="0" lvl="0" indent="0" algn="l" defTabSz="711200">
            <a:lnSpc>
              <a:spcPct val="90000"/>
            </a:lnSpc>
            <a:spcBef>
              <a:spcPct val="0"/>
            </a:spcBef>
            <a:spcAft>
              <a:spcPct val="35000"/>
            </a:spcAft>
            <a:buNone/>
          </a:pPr>
          <a:r>
            <a:rPr lang="en-US" sz="1600" kern="1200"/>
            <a:t>Conclusion – What’s next?</a:t>
          </a:r>
        </a:p>
      </dsp:txBody>
      <dsp:txXfrm>
        <a:off x="747862" y="4856717"/>
        <a:ext cx="5515777" cy="64749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82169-8C27-4A47-873D-A6FE2283A1C5}">
      <dsp:nvSpPr>
        <dsp:cNvPr id="0" name=""/>
        <dsp:cNvSpPr/>
      </dsp:nvSpPr>
      <dsp:spPr>
        <a:xfrm>
          <a:off x="0" y="250343"/>
          <a:ext cx="6263640" cy="15912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County level data reveal insight on the community</a:t>
          </a:r>
        </a:p>
      </dsp:txBody>
      <dsp:txXfrm>
        <a:off x="77676" y="328019"/>
        <a:ext cx="6108288" cy="1435848"/>
      </dsp:txXfrm>
    </dsp:sp>
    <dsp:sp modelId="{CBBF8F1F-D89F-4845-9D48-3F61E0C05A58}">
      <dsp:nvSpPr>
        <dsp:cNvPr id="0" name=""/>
        <dsp:cNvSpPr/>
      </dsp:nvSpPr>
      <dsp:spPr>
        <a:xfrm>
          <a:off x="0" y="1956744"/>
          <a:ext cx="6263640" cy="15912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dirty="0"/>
            <a:t>COVID19 may have impacted the election</a:t>
          </a:r>
        </a:p>
      </dsp:txBody>
      <dsp:txXfrm>
        <a:off x="77676" y="2034420"/>
        <a:ext cx="6108288" cy="1435848"/>
      </dsp:txXfrm>
    </dsp:sp>
    <dsp:sp modelId="{C9B2536C-8848-4C5B-9E5B-D13707E0E0CC}">
      <dsp:nvSpPr>
        <dsp:cNvPr id="0" name=""/>
        <dsp:cNvSpPr/>
      </dsp:nvSpPr>
      <dsp:spPr>
        <a:xfrm>
          <a:off x="0" y="3663144"/>
          <a:ext cx="6263640" cy="15912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Election fraud… is Benford’s Law the “smoking gun”?</a:t>
          </a:r>
        </a:p>
      </dsp:txBody>
      <dsp:txXfrm>
        <a:off x="77676" y="3740820"/>
        <a:ext cx="6108288" cy="14358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180137-94A5-4FC3-AC3D-C5E4213C5DA0}">
      <dsp:nvSpPr>
        <dsp:cNvPr id="0" name=""/>
        <dsp:cNvSpPr/>
      </dsp:nvSpPr>
      <dsp:spPr>
        <a:xfrm>
          <a:off x="0" y="495143"/>
          <a:ext cx="6263640" cy="21996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Data sourced from Kaggle, gathered by FiveThirtyEight and DataWorld</a:t>
          </a:r>
        </a:p>
      </dsp:txBody>
      <dsp:txXfrm>
        <a:off x="107376" y="602519"/>
        <a:ext cx="6048888" cy="1984848"/>
      </dsp:txXfrm>
    </dsp:sp>
    <dsp:sp modelId="{8BF26537-FD62-4FD3-BF06-26623E69DAD3}">
      <dsp:nvSpPr>
        <dsp:cNvPr id="0" name=""/>
        <dsp:cNvSpPr/>
      </dsp:nvSpPr>
      <dsp:spPr>
        <a:xfrm>
          <a:off x="0" y="2809944"/>
          <a:ext cx="6263640" cy="21996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kern="1200"/>
            <a:t>All variables will be used for different parts of this analysis.</a:t>
          </a:r>
        </a:p>
      </dsp:txBody>
      <dsp:txXfrm>
        <a:off x="107376" y="2917320"/>
        <a:ext cx="6048888" cy="19848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0100C9-8642-46FF-A328-C04A17AAF074}">
      <dsp:nvSpPr>
        <dsp:cNvPr id="0" name=""/>
        <dsp:cNvSpPr/>
      </dsp:nvSpPr>
      <dsp:spPr>
        <a:xfrm>
          <a:off x="0" y="71693"/>
          <a:ext cx="6263640" cy="127120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Multilinear Regression analysis</a:t>
          </a:r>
        </a:p>
      </dsp:txBody>
      <dsp:txXfrm>
        <a:off x="62055" y="133748"/>
        <a:ext cx="6139530" cy="1147095"/>
      </dsp:txXfrm>
    </dsp:sp>
    <dsp:sp modelId="{4497F1C1-A6AE-42B4-83FE-16ADE5DAB26C}">
      <dsp:nvSpPr>
        <dsp:cNvPr id="0" name=""/>
        <dsp:cNvSpPr/>
      </dsp:nvSpPr>
      <dsp:spPr>
        <a:xfrm>
          <a:off x="0" y="1435058"/>
          <a:ext cx="6263640" cy="1271205"/>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Primary Component Analysis</a:t>
          </a:r>
        </a:p>
      </dsp:txBody>
      <dsp:txXfrm>
        <a:off x="62055" y="1497113"/>
        <a:ext cx="6139530" cy="1147095"/>
      </dsp:txXfrm>
    </dsp:sp>
    <dsp:sp modelId="{9485A27B-74E4-4BC1-98C7-35014AEDE9A7}">
      <dsp:nvSpPr>
        <dsp:cNvPr id="0" name=""/>
        <dsp:cNvSpPr/>
      </dsp:nvSpPr>
      <dsp:spPr>
        <a:xfrm>
          <a:off x="0" y="2798423"/>
          <a:ext cx="6263640" cy="1271205"/>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Decision Tree and Random Forest Classification</a:t>
          </a:r>
        </a:p>
      </dsp:txBody>
      <dsp:txXfrm>
        <a:off x="62055" y="2860478"/>
        <a:ext cx="6139530" cy="1147095"/>
      </dsp:txXfrm>
    </dsp:sp>
    <dsp:sp modelId="{39C6F83E-4EF7-489B-B5E8-285377E34208}">
      <dsp:nvSpPr>
        <dsp:cNvPr id="0" name=""/>
        <dsp:cNvSpPr/>
      </dsp:nvSpPr>
      <dsp:spPr>
        <a:xfrm>
          <a:off x="0" y="4161789"/>
          <a:ext cx="6263640" cy="127120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Benford’s Law (first digit law)</a:t>
          </a:r>
        </a:p>
      </dsp:txBody>
      <dsp:txXfrm>
        <a:off x="62055" y="4223844"/>
        <a:ext cx="6139530" cy="114709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B03667-84E1-470A-9EC5-815302B929E0}" type="datetimeFigureOut">
              <a:rPr lang="en-US" smtClean="0"/>
              <a:t>7/18/2021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DBBD85-85CA-4FD1-89F9-FD84D18F12BC}" type="slidenum">
              <a:rPr lang="en-US" smtClean="0"/>
              <a:t>‹#›</a:t>
            </a:fld>
            <a:endParaRPr lang="en-US"/>
          </a:p>
        </p:txBody>
      </p:sp>
    </p:spTree>
    <p:extLst>
      <p:ext uri="{BB962C8B-B14F-4D97-AF65-F5344CB8AC3E}">
        <p14:creationId xmlns:p14="http://schemas.microsoft.com/office/powerpoint/2010/main" val="802088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DBBD85-85CA-4FD1-89F9-FD84D18F12BC}" type="slidenum">
              <a:rPr lang="en-US" smtClean="0"/>
              <a:t>2</a:t>
            </a:fld>
            <a:endParaRPr lang="en-US"/>
          </a:p>
        </p:txBody>
      </p:sp>
    </p:spTree>
    <p:extLst>
      <p:ext uri="{BB962C8B-B14F-4D97-AF65-F5344CB8AC3E}">
        <p14:creationId xmlns:p14="http://schemas.microsoft.com/office/powerpoint/2010/main" val="633879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200000"/>
              </a:lnSpc>
              <a:spcBef>
                <a:spcPts val="0"/>
              </a:spcBef>
              <a:spcAft>
                <a:spcPts val="0"/>
              </a:spcAft>
              <a:buFont typeface="Symbol" panose="05050102010706020507" pitchFamily="18" charset="2"/>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What steps did you take to validate the county level metrics?  After cleaning the dataset, I Googled a few states to see the number of counties within each state</a:t>
            </a:r>
          </a:p>
          <a:p>
            <a:pPr marL="0" marR="0" lvl="0" indent="0">
              <a:lnSpc>
                <a:spcPct val="200000"/>
              </a:lnSpc>
              <a:spcBef>
                <a:spcPts val="0"/>
              </a:spcBef>
              <a:spcAft>
                <a:spcPts val="0"/>
              </a:spcAft>
              <a:buFont typeface="Symbol" panose="05050102010706020507" pitchFamily="18" charset="2"/>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200000"/>
              </a:lnSpc>
              <a:spcBef>
                <a:spcPts val="0"/>
              </a:spcBef>
              <a:spcAft>
                <a:spcPts val="0"/>
              </a:spcAft>
              <a:buFont typeface="Symbol" panose="05050102010706020507" pitchFamily="18" charset="2"/>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How can you be certain you met Benford’s Law basic principles? I can only be as certain as my understanding of the basic principals (orders of magnitude and random numbers)</a:t>
            </a:r>
          </a:p>
          <a:p>
            <a:pPr marL="0" marR="0" lvl="0" indent="0">
              <a:lnSpc>
                <a:spcPct val="200000"/>
              </a:lnSpc>
              <a:spcBef>
                <a:spcPts val="0"/>
              </a:spcBef>
              <a:spcAft>
                <a:spcPts val="0"/>
              </a:spcAft>
              <a:buFont typeface="Symbol" panose="05050102010706020507" pitchFamily="18" charset="2"/>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200000"/>
              </a:lnSpc>
              <a:spcBef>
                <a:spcPts val="0"/>
              </a:spcBef>
              <a:spcAft>
                <a:spcPts val="0"/>
              </a:spcAft>
              <a:buFont typeface="Symbol" panose="05050102010706020507" pitchFamily="18" charset="2"/>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What were the counties that were outliers in the scatterplot? The large one was LA County. </a:t>
            </a:r>
          </a:p>
          <a:p>
            <a:pPr marL="0" marR="0" lvl="0" indent="0">
              <a:lnSpc>
                <a:spcPct val="200000"/>
              </a:lnSpc>
              <a:spcBef>
                <a:spcPts val="0"/>
              </a:spcBef>
              <a:spcAft>
                <a:spcPts val="0"/>
              </a:spcAft>
              <a:buFont typeface="Symbol" panose="05050102010706020507" pitchFamily="18" charset="2"/>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200000"/>
              </a:lnSpc>
              <a:spcBef>
                <a:spcPts val="0"/>
              </a:spcBef>
              <a:spcAft>
                <a:spcPts val="0"/>
              </a:spcAft>
              <a:buFont typeface="Symbol" panose="05050102010706020507" pitchFamily="18" charset="2"/>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Could removing the outliers help the Covid analysis? That is a good point, removing outliers could help. But those are true counties, which makes me think they should be included. </a:t>
            </a:r>
          </a:p>
          <a:p>
            <a:pPr marL="0" marR="0" lvl="0" indent="0">
              <a:lnSpc>
                <a:spcPct val="200000"/>
              </a:lnSpc>
              <a:spcBef>
                <a:spcPts val="0"/>
              </a:spcBef>
              <a:spcAft>
                <a:spcPts val="0"/>
              </a:spcAft>
              <a:buFont typeface="Symbol" panose="05050102010706020507" pitchFamily="18" charset="2"/>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200000"/>
              </a:lnSpc>
              <a:spcBef>
                <a:spcPts val="0"/>
              </a:spcBef>
              <a:spcAft>
                <a:spcPts val="0"/>
              </a:spcAft>
              <a:buFont typeface="Symbol" panose="05050102010706020507" pitchFamily="18" charset="2"/>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Would removing LA county from your PCA have any impact on the classification? Probably. I actually may go back and see what removing the two outliers would do to the analysis.</a:t>
            </a:r>
          </a:p>
          <a:p>
            <a:pPr marL="342900" marR="0" lvl="0" indent="-342900">
              <a:lnSpc>
                <a:spcPct val="200000"/>
              </a:lnSpc>
              <a:spcBef>
                <a:spcPts val="0"/>
              </a:spcBef>
              <a:spcAft>
                <a:spcPts val="0"/>
              </a:spcAft>
              <a:buFont typeface="Symbol" panose="05050102010706020507" pitchFamily="18" charset="2"/>
              <a:buChar cha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200000"/>
              </a:lnSpc>
              <a:spcBef>
                <a:spcPts val="0"/>
              </a:spcBef>
              <a:spcAft>
                <a:spcPts val="0"/>
              </a:spcAft>
              <a:buFont typeface="Symbol" panose="05050102010706020507" pitchFamily="18" charset="2"/>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Why didn’t you use the “purple” classification in Benford’s Law analysis? There weren’t enough values to meet Benford’s law &gt; 50 observations.</a:t>
            </a:r>
          </a:p>
          <a:p>
            <a:pPr marL="0" marR="0" lvl="0" indent="0">
              <a:lnSpc>
                <a:spcPct val="200000"/>
              </a:lnSpc>
              <a:spcBef>
                <a:spcPts val="0"/>
              </a:spcBef>
              <a:spcAft>
                <a:spcPts val="0"/>
              </a:spcAft>
              <a:buFont typeface="Symbol" panose="05050102010706020507" pitchFamily="18" charset="2"/>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200000"/>
              </a:lnSpc>
              <a:spcBef>
                <a:spcPts val="0"/>
              </a:spcBef>
              <a:spcAft>
                <a:spcPts val="0"/>
              </a:spcAft>
              <a:buFont typeface="Symbol" panose="05050102010706020507" pitchFamily="18" charset="2"/>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How did you come up with the calculation for Benford’s law? I used a logarithmic calculation from the internet. </a:t>
            </a:r>
          </a:p>
          <a:p>
            <a:pPr marL="0" marR="0" lvl="0" indent="0">
              <a:lnSpc>
                <a:spcPct val="200000"/>
              </a:lnSpc>
              <a:spcBef>
                <a:spcPts val="0"/>
              </a:spcBef>
              <a:spcAft>
                <a:spcPts val="0"/>
              </a:spcAft>
              <a:buFont typeface="Symbol" panose="05050102010706020507" pitchFamily="18" charset="2"/>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200000"/>
              </a:lnSpc>
              <a:spcBef>
                <a:spcPts val="0"/>
              </a:spcBef>
              <a:spcAft>
                <a:spcPts val="0"/>
              </a:spcAft>
              <a:buFont typeface="Symbol" panose="05050102010706020507" pitchFamily="18" charset="2"/>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How did you come up with the chi-squared critical value? There are 9 observations in Benford’s calculation, so 8 degrees of freedom translates to 15.51.</a:t>
            </a:r>
          </a:p>
          <a:p>
            <a:pPr marL="0" marR="0" lvl="0" indent="0">
              <a:lnSpc>
                <a:spcPct val="200000"/>
              </a:lnSpc>
              <a:spcBef>
                <a:spcPts val="0"/>
              </a:spcBef>
              <a:spcAft>
                <a:spcPts val="0"/>
              </a:spcAft>
              <a:buFont typeface="Symbol" panose="05050102010706020507" pitchFamily="18" charset="2"/>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200000"/>
              </a:lnSpc>
              <a:spcBef>
                <a:spcPts val="0"/>
              </a:spcBef>
              <a:spcAft>
                <a:spcPts val="0"/>
              </a:spcAft>
              <a:buFont typeface="Symbol" panose="05050102010706020507" pitchFamily="18" charset="2"/>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Did you notice any specific variable that stood out as the biggest influence in the PCA?  Unfortunately, I didn’t dive too far into the PCA details. </a:t>
            </a:r>
          </a:p>
          <a:p>
            <a:pPr marL="0" marR="0" lvl="0" indent="0">
              <a:lnSpc>
                <a:spcPct val="200000"/>
              </a:lnSpc>
              <a:spcBef>
                <a:spcPts val="0"/>
              </a:spcBef>
              <a:spcAft>
                <a:spcPts val="800"/>
              </a:spcAft>
              <a:buFont typeface="Symbol" panose="05050102010706020507" pitchFamily="18" charset="2"/>
              <a:buNone/>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200000"/>
              </a:lnSpc>
              <a:spcBef>
                <a:spcPts val="0"/>
              </a:spcBef>
              <a:spcAft>
                <a:spcPts val="800"/>
              </a:spcAft>
              <a:buFont typeface="Symbol" panose="05050102010706020507" pitchFamily="18" charset="2"/>
              <a:buNone/>
            </a:pPr>
            <a:r>
              <a:rPr lang="en-US" sz="1200" dirty="0">
                <a:effectLst/>
                <a:latin typeface="Calibri" panose="020F0502020204030204" pitchFamily="34" charset="0"/>
                <a:ea typeface="Calibri" panose="020F0502020204030204" pitchFamily="34" charset="0"/>
                <a:cs typeface="Times New Roman" panose="02020603050405020304" pitchFamily="18" charset="0"/>
              </a:rPr>
              <a:t>How did you account for missing values in the dataset? I imputed them with the median values.</a:t>
            </a:r>
            <a:endParaRPr lang="en-US" dirty="0"/>
          </a:p>
        </p:txBody>
      </p:sp>
      <p:sp>
        <p:nvSpPr>
          <p:cNvPr id="4" name="Slide Number Placeholder 3"/>
          <p:cNvSpPr>
            <a:spLocks noGrp="1"/>
          </p:cNvSpPr>
          <p:nvPr>
            <p:ph type="sldNum" sz="quarter" idx="5"/>
          </p:nvPr>
        </p:nvSpPr>
        <p:spPr/>
        <p:txBody>
          <a:bodyPr/>
          <a:lstStyle/>
          <a:p>
            <a:fld id="{74DBBD85-85CA-4FD1-89F9-FD84D18F12BC}" type="slidenum">
              <a:rPr lang="en-US" smtClean="0"/>
              <a:t>11</a:t>
            </a:fld>
            <a:endParaRPr lang="en-US"/>
          </a:p>
        </p:txBody>
      </p:sp>
    </p:spTree>
    <p:extLst>
      <p:ext uri="{BB962C8B-B14F-4D97-AF65-F5344CB8AC3E}">
        <p14:creationId xmlns:p14="http://schemas.microsoft.com/office/powerpoint/2010/main" val="2499308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can be learned by variables studied at the count level. Insight about the counties economy and crime rates can determine growth in the county.</a:t>
            </a:r>
          </a:p>
          <a:p>
            <a:endParaRPr lang="en-US" dirty="0"/>
          </a:p>
          <a:p>
            <a:r>
              <a:rPr lang="en-US" dirty="0"/>
              <a:t>Covid cases and death rates were said to be an influence in the 2020 election. Could this also be true at the county level?</a:t>
            </a:r>
          </a:p>
          <a:p>
            <a:endParaRPr lang="en-US" dirty="0"/>
          </a:p>
          <a:p>
            <a:r>
              <a:rPr lang="en-US" dirty="0"/>
              <a:t>Election fraud was a hot topic in the 2020 election and </a:t>
            </a:r>
            <a:r>
              <a:rPr lang="en-US" sz="1800" dirty="0">
                <a:effectLst/>
                <a:latin typeface="Calibri" panose="020F0502020204030204" pitchFamily="34" charset="0"/>
                <a:ea typeface="Calibri" panose="020F0502020204030204" pitchFamily="34" charset="0"/>
                <a:cs typeface="Times New Roman" panose="02020603050405020304" pitchFamily="18" charset="0"/>
              </a:rPr>
              <a:t>Benford’s Law was being tossed around like it was the smoking gun for fraud. County level data may offer some additional insight.</a:t>
            </a:r>
          </a:p>
        </p:txBody>
      </p:sp>
      <p:sp>
        <p:nvSpPr>
          <p:cNvPr id="4" name="Slide Number Placeholder 3"/>
          <p:cNvSpPr>
            <a:spLocks noGrp="1"/>
          </p:cNvSpPr>
          <p:nvPr>
            <p:ph type="sldNum" sz="quarter" idx="5"/>
          </p:nvPr>
        </p:nvSpPr>
        <p:spPr/>
        <p:txBody>
          <a:bodyPr/>
          <a:lstStyle/>
          <a:p>
            <a:fld id="{74DBBD85-85CA-4FD1-89F9-FD84D18F12BC}" type="slidenum">
              <a:rPr lang="en-US" smtClean="0"/>
              <a:t>3</a:t>
            </a:fld>
            <a:endParaRPr lang="en-US"/>
          </a:p>
        </p:txBody>
      </p:sp>
    </p:spTree>
    <p:extLst>
      <p:ext uri="{BB962C8B-B14F-4D97-AF65-F5344CB8AC3E}">
        <p14:creationId xmlns:p14="http://schemas.microsoft.com/office/powerpoint/2010/main" val="2842554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variables include: </a:t>
            </a:r>
            <a:r>
              <a:rPr lang="en-US" sz="1200" dirty="0">
                <a:effectLst/>
                <a:latin typeface="Calibri" panose="020F0502020204030204" pitchFamily="34" charset="0"/>
                <a:ea typeface="Calibri" panose="020F0502020204030204" pitchFamily="34" charset="0"/>
                <a:cs typeface="Times New Roman" panose="02020603050405020304" pitchFamily="18" charset="0"/>
              </a:rPr>
              <a:t>2020/2016 presidential voting (at the candidate level), commute methods, (carpool, transit, walk, etc.), income (total and per capita), demographic, COVID cases/deaths (as of 11/2020), employment data (sector, unemployment), and population data</a:t>
            </a:r>
          </a:p>
          <a:p>
            <a:endParaRPr lang="en-US" dirty="0"/>
          </a:p>
          <a:p>
            <a:endParaRPr lang="en-US" dirty="0"/>
          </a:p>
        </p:txBody>
      </p:sp>
      <p:sp>
        <p:nvSpPr>
          <p:cNvPr id="4" name="Slide Number Placeholder 3"/>
          <p:cNvSpPr>
            <a:spLocks noGrp="1"/>
          </p:cNvSpPr>
          <p:nvPr>
            <p:ph type="sldNum" sz="quarter" idx="5"/>
          </p:nvPr>
        </p:nvSpPr>
        <p:spPr/>
        <p:txBody>
          <a:bodyPr/>
          <a:lstStyle/>
          <a:p>
            <a:fld id="{74DBBD85-85CA-4FD1-89F9-FD84D18F12BC}" type="slidenum">
              <a:rPr lang="en-US" smtClean="0"/>
              <a:t>4</a:t>
            </a:fld>
            <a:endParaRPr lang="en-US"/>
          </a:p>
        </p:txBody>
      </p:sp>
    </p:spTree>
    <p:extLst>
      <p:ext uri="{BB962C8B-B14F-4D97-AF65-F5344CB8AC3E}">
        <p14:creationId xmlns:p14="http://schemas.microsoft.com/office/powerpoint/2010/main" val="2245941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800100" lvl="1" indent="-342900">
              <a:lnSpc>
                <a:spcPct val="200000"/>
              </a:lnSpc>
              <a:spcBef>
                <a:spcPts val="0"/>
              </a:spcBef>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Hypothesis Question # 1 - Did covid numbers influence the 2020 election? </a:t>
            </a:r>
          </a:p>
          <a:p>
            <a:pPr marL="800100" lvl="1" indent="-342900">
              <a:lnSpc>
                <a:spcPct val="200000"/>
              </a:lnSpc>
              <a:spcBef>
                <a:spcPts val="0"/>
              </a:spcBef>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Hypothesis Question # 2 - Is it possible to predict if a county is republican or democrat without using non-voting variables (i.e., covid cases/deaths, poverty, profession)? </a:t>
            </a:r>
          </a:p>
          <a:p>
            <a:pPr marL="800100" lvl="1" indent="-342900">
              <a:lnSpc>
                <a:spcPct val="200000"/>
              </a:lnSpc>
              <a:spcBef>
                <a:spcPts val="0"/>
              </a:spcBef>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Hypothesis Question # 3 - Will classifying counties and combining them with other like counties across the country help increase the levels of magnitude required to meet Benford’s Law?</a:t>
            </a:r>
          </a:p>
          <a:p>
            <a:pPr marL="800100" lvl="1" indent="-342900">
              <a:lnSpc>
                <a:spcPct val="200000"/>
              </a:lnSpc>
              <a:spcBef>
                <a:spcPts val="0"/>
              </a:spcBef>
              <a:spcAft>
                <a:spcPts val="800"/>
              </a:spcAft>
              <a:buFont typeface="Symbol" panose="05050102010706020507" pitchFamily="18" charset="2"/>
              <a:buChar char=""/>
            </a:pPr>
            <a:r>
              <a:rPr lang="en-US" sz="1200" dirty="0">
                <a:effectLst/>
                <a:latin typeface="Calibri" panose="020F0502020204030204" pitchFamily="34" charset="0"/>
                <a:ea typeface="Calibri" panose="020F0502020204030204" pitchFamily="34" charset="0"/>
                <a:cs typeface="Times New Roman" panose="02020603050405020304" pitchFamily="18" charset="0"/>
              </a:rPr>
              <a:t>Hypothesis Question # 4 - Are the observed values the same as the theoretical Benford's law values?</a:t>
            </a:r>
          </a:p>
          <a:p>
            <a:endParaRPr lang="en-US" dirty="0"/>
          </a:p>
          <a:p>
            <a:endParaRPr lang="en-US" dirty="0"/>
          </a:p>
        </p:txBody>
      </p:sp>
      <p:sp>
        <p:nvSpPr>
          <p:cNvPr id="4" name="Slide Number Placeholder 3"/>
          <p:cNvSpPr>
            <a:spLocks noGrp="1"/>
          </p:cNvSpPr>
          <p:nvPr>
            <p:ph type="sldNum" sz="quarter" idx="5"/>
          </p:nvPr>
        </p:nvSpPr>
        <p:spPr/>
        <p:txBody>
          <a:bodyPr/>
          <a:lstStyle/>
          <a:p>
            <a:fld id="{74DBBD85-85CA-4FD1-89F9-FD84D18F12BC}" type="slidenum">
              <a:rPr lang="en-US" smtClean="0"/>
              <a:t>5</a:t>
            </a:fld>
            <a:endParaRPr lang="en-US"/>
          </a:p>
        </p:txBody>
      </p:sp>
    </p:spTree>
    <p:extLst>
      <p:ext uri="{BB962C8B-B14F-4D97-AF65-F5344CB8AC3E}">
        <p14:creationId xmlns:p14="http://schemas.microsoft.com/office/powerpoint/2010/main" val="4062365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Multilinear regression – this was the primary method used when reviewing whether the COVID case and deaths had any variation on the year over year percent of voting. The input variables were covid cases and covid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daeths</a:t>
            </a:r>
            <a:r>
              <a:rPr lang="en-US" sz="1200" dirty="0">
                <a:effectLst/>
                <a:latin typeface="Calibri" panose="020F0502020204030204" pitchFamily="34" charset="0"/>
                <a:ea typeface="Calibri" panose="020F0502020204030204" pitchFamily="34" charset="0"/>
                <a:cs typeface="Times New Roman" panose="02020603050405020304" pitchFamily="18" charset="0"/>
              </a:rPr>
              <a:t> as of 11/2020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Primary Component Analysis – this was used as to reduce the number of features within the dataset from greater than 30 down to 2 components. This was then applied in the classification modeling.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Decision Tree and Random Forest classification models were used to predict if a county was republican or democrat. The primary inputs were the party classification metric that was derived early on in the analysis and the PCA components.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Calibri" panose="020F0502020204030204" pitchFamily="34" charset="0"/>
                <a:ea typeface="Calibri" panose="020F0502020204030204" pitchFamily="34" charset="0"/>
                <a:cs typeface="Times New Roman" panose="02020603050405020304" pitchFamily="18" charset="0"/>
              </a:rPr>
              <a:t>Benford’s law (i.e. the first digit law) “states that in listings, tables of statistics, etc., the digit 1 tends to occur with probability </a:t>
            </a:r>
            <a:r>
              <a:rPr lang="en-US" sz="1200" dirty="0">
                <a:effectLst/>
                <a:latin typeface="Cambria Math" panose="02040503050406030204" pitchFamily="18" charset="0"/>
                <a:ea typeface="Calibri" panose="020F0502020204030204" pitchFamily="34" charset="0"/>
                <a:cs typeface="Cambria Math" panose="02040503050406030204" pitchFamily="18" charset="0"/>
              </a:rPr>
              <a:t>∼</a:t>
            </a:r>
            <a:r>
              <a:rPr lang="en-US" sz="1200" dirty="0">
                <a:effectLst/>
                <a:latin typeface="Calibri" panose="020F0502020204030204" pitchFamily="34" charset="0"/>
                <a:ea typeface="Calibri" panose="020F0502020204030204" pitchFamily="34" charset="0"/>
                <a:cs typeface="Times New Roman" panose="02020603050405020304" pitchFamily="18" charset="0"/>
              </a:rPr>
              <a:t>30%, much greater than the expected 11.1% (i.e., one digit out of nine). Benford's law can be observed, for instance, by examining tables of logarithms and noting that the first pages are much more worn and smudged than later pages”. Benford’s Law has been described by some as a smoking gun for election fraud. However, the analysis they reference fail to meet the basic principals of Benford’s law: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 numbers within the dataset need to be random and not assigned, with no imposed minimums or maximums; the numbers should cover several orders of magnitude, and the dataset should be large; recommendations call for 100 to 1,000 samples as a minimum [5]. As a side note, many people who claim Benford’s Law is the “smoking gun” for election get this wrong. Many seasoned statisticians have debunked the use of Benford’s Law on election data sighting a violation of the orders of magnitude principal. However, this analysis will review the data in a slightly different manner. In order to increase the orders of magnitude, county level data spanning across the country was used, increasing the magnitude from 100 – 1,000 to 10 to 1,000,000.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74DBBD85-85CA-4FD1-89F9-FD84D18F12BC}" type="slidenum">
              <a:rPr lang="en-US" smtClean="0"/>
              <a:t>6</a:t>
            </a:fld>
            <a:endParaRPr lang="en-US"/>
          </a:p>
        </p:txBody>
      </p:sp>
    </p:spTree>
    <p:extLst>
      <p:ext uri="{BB962C8B-B14F-4D97-AF65-F5344CB8AC3E}">
        <p14:creationId xmlns:p14="http://schemas.microsoft.com/office/powerpoint/2010/main" val="3038740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Total votes were highly correlated to covid case and death data but were also negatively correlated to the percentage change year over year.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It’s hard to make a determination based on two variables (cases and deaths), but based on these findings, COVID cases and deaths don't appear to have much impact on the overall election results. Broken into three categories shows a range of R</a:t>
            </a:r>
            <a:r>
              <a:rPr lang="en-US" sz="1800" baseline="30000" dirty="0">
                <a:effectLst/>
                <a:latin typeface="Calibri" panose="020F0502020204030204" pitchFamily="34" charset="0"/>
                <a:ea typeface="Calibri" panose="020F0502020204030204" pitchFamily="34" charset="0"/>
                <a:cs typeface="Times New Roman" panose="02020603050405020304" pitchFamily="18" charset="0"/>
              </a:rPr>
              <a:t>2</a:t>
            </a:r>
            <a:r>
              <a:rPr lang="en-US" sz="1800" dirty="0">
                <a:effectLst/>
                <a:latin typeface="Calibri" panose="020F0502020204030204" pitchFamily="34" charset="0"/>
                <a:ea typeface="Calibri" panose="020F0502020204030204" pitchFamily="34" charset="0"/>
                <a:cs typeface="Times New Roman" panose="02020603050405020304" pitchFamily="18" charset="0"/>
              </a:rPr>
              <a:t> 0.165 - 0.269. The p-value shows COVID cases may've impacted the change in votes in red counties (p-value &lt; .000), but in every other county type, COVID cases and deaths were all greater than .05.</a:t>
            </a:r>
          </a:p>
          <a:p>
            <a:endParaRPr lang="en-US" dirty="0"/>
          </a:p>
        </p:txBody>
      </p:sp>
      <p:sp>
        <p:nvSpPr>
          <p:cNvPr id="4" name="Slide Number Placeholder 3"/>
          <p:cNvSpPr>
            <a:spLocks noGrp="1"/>
          </p:cNvSpPr>
          <p:nvPr>
            <p:ph type="sldNum" sz="quarter" idx="5"/>
          </p:nvPr>
        </p:nvSpPr>
        <p:spPr/>
        <p:txBody>
          <a:bodyPr/>
          <a:lstStyle/>
          <a:p>
            <a:fld id="{74DBBD85-85CA-4FD1-89F9-FD84D18F12BC}" type="slidenum">
              <a:rPr lang="en-US" smtClean="0"/>
              <a:t>7</a:t>
            </a:fld>
            <a:endParaRPr lang="en-US"/>
          </a:p>
        </p:txBody>
      </p:sp>
    </p:spTree>
    <p:extLst>
      <p:ext uri="{BB962C8B-B14F-4D97-AF65-F5344CB8AC3E}">
        <p14:creationId xmlns:p14="http://schemas.microsoft.com/office/powerpoint/2010/main" val="684206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The next step was to classify the data using non-voting variables. This was done using a combination of techniques. First, I conducted a principal component analysis to reduce the number of features to two (down from &gt; 30).  The scatter plot shows the relationship categorized by party affiliation. Red – republican, Blue – democrat, and Purple – Independent</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I ran the data through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sklearn’s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DecisionTreeClassifier</a:t>
            </a:r>
            <a:r>
              <a:rPr lang="en-US" sz="1800" dirty="0">
                <a:effectLst/>
                <a:latin typeface="Calibri" panose="020F0502020204030204" pitchFamily="34" charset="0"/>
                <a:ea typeface="Calibri" panose="020F0502020204030204" pitchFamily="34" charset="0"/>
                <a:cs typeface="Times New Roman" panose="02020603050405020304" pitchFamily="18" charset="0"/>
              </a:rPr>
              <a:t>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RandomForestClassifier</a:t>
            </a:r>
            <a:r>
              <a:rPr lang="en-US" sz="1800" dirty="0">
                <a:effectLst/>
                <a:latin typeface="Calibri" panose="020F0502020204030204" pitchFamily="34" charset="0"/>
                <a:ea typeface="Calibri" panose="020F0502020204030204" pitchFamily="34" charset="0"/>
                <a:cs typeface="Times New Roman" panose="02020603050405020304" pitchFamily="18" charset="0"/>
              </a:rPr>
              <a:t>. I found that the republican party frequency was easy to predict, but the democrat and independent counties weren’t. This is most likely a result of the number of “red” counties vs. the number of “blue” counties. The confusion matrix on the right shows how the True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lables</a:t>
            </a:r>
            <a:r>
              <a:rPr lang="en-US" sz="1800" dirty="0">
                <a:effectLst/>
                <a:latin typeface="Calibri" panose="020F0502020204030204" pitchFamily="34" charset="0"/>
                <a:ea typeface="Calibri" panose="020F0502020204030204" pitchFamily="34" charset="0"/>
                <a:cs typeface="Times New Roman" panose="02020603050405020304" pitchFamily="18" charset="0"/>
              </a:rPr>
              <a:t> compared to the predicted labels. As you can see, 751 red counties were predicted correctly where only about 50% of the blue counties were predicted correctly.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Both model’s average accuracy was good: the decision tree predicted 83% of the records correct and 87% correct in the random forest. </a:t>
            </a:r>
            <a:endParaRPr lang="en-US" dirty="0"/>
          </a:p>
        </p:txBody>
      </p:sp>
      <p:sp>
        <p:nvSpPr>
          <p:cNvPr id="4" name="Slide Number Placeholder 3"/>
          <p:cNvSpPr>
            <a:spLocks noGrp="1"/>
          </p:cNvSpPr>
          <p:nvPr>
            <p:ph type="sldNum" sz="quarter" idx="5"/>
          </p:nvPr>
        </p:nvSpPr>
        <p:spPr/>
        <p:txBody>
          <a:bodyPr/>
          <a:lstStyle/>
          <a:p>
            <a:fld id="{74DBBD85-85CA-4FD1-89F9-FD84D18F12BC}" type="slidenum">
              <a:rPr lang="en-US" smtClean="0"/>
              <a:t>8</a:t>
            </a:fld>
            <a:endParaRPr lang="en-US"/>
          </a:p>
        </p:txBody>
      </p:sp>
    </p:spTree>
    <p:extLst>
      <p:ext uri="{BB962C8B-B14F-4D97-AF65-F5344CB8AC3E}">
        <p14:creationId xmlns:p14="http://schemas.microsoft.com/office/powerpoint/2010/main" val="1347415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Using county level data across the country, instead of county level data at the state level increases the orders of magnitude from 10 - 1000 to 10 to 1,000,000. With my current understanding, I THINK this data set qualifies based on the orders of magnitude and the numbers should be random.</a:t>
            </a:r>
          </a:p>
          <a:p>
            <a:endParaRPr lang="en-US" dirty="0"/>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findings revealed that the chi-squared test statistic is 15.673, which is greater than 15.51. Meaning, the difference in the distribution is statistically significant and the theoretical values are different from the observed values (i.e. “smoking gun” crowd would be happy with this). However, this doesn't mean there was election fraud, as I've pointed out, there are several expert statisticians who have indicated the use of Benford's law in election data isn't advised. Also, I only spot checked the dataset. There may be data discrepancies missing or incorrect values. At this point, it is just interesting that at the county level, where it appears the principals of Benford’s law are met, there is a significance in observed voting totals versus theoretical voting totals for the 2020 election. </a:t>
            </a:r>
            <a:endParaRPr lang="en-US" dirty="0"/>
          </a:p>
        </p:txBody>
      </p:sp>
      <p:sp>
        <p:nvSpPr>
          <p:cNvPr id="4" name="Slide Number Placeholder 3"/>
          <p:cNvSpPr>
            <a:spLocks noGrp="1"/>
          </p:cNvSpPr>
          <p:nvPr>
            <p:ph type="sldNum" sz="quarter" idx="5"/>
          </p:nvPr>
        </p:nvSpPr>
        <p:spPr/>
        <p:txBody>
          <a:bodyPr/>
          <a:lstStyle/>
          <a:p>
            <a:fld id="{74DBBD85-85CA-4FD1-89F9-FD84D18F12BC}" type="slidenum">
              <a:rPr lang="en-US" smtClean="0"/>
              <a:t>9</a:t>
            </a:fld>
            <a:endParaRPr lang="en-US"/>
          </a:p>
        </p:txBody>
      </p:sp>
    </p:spTree>
    <p:extLst>
      <p:ext uri="{BB962C8B-B14F-4D97-AF65-F5344CB8AC3E}">
        <p14:creationId xmlns:p14="http://schemas.microsoft.com/office/powerpoint/2010/main" val="169458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“next steps” I could take for this analysis would require a much stronger understanding of first digit analysis. Entire research papers have been dedicated to analyzing second digit and even last digit analysis [6][7]. Perhaps I will take some time to understand what each digit could represent and take the Benford’s Law analysis a step further. For the classification analyses, I would need additional years’ worth of data to get a robust model. The limited dataset I have doesn’t seem to offer enough observations to properly classify non-red counties.  </a:t>
            </a:r>
          </a:p>
          <a:p>
            <a:endParaRPr lang="en-US" dirty="0"/>
          </a:p>
        </p:txBody>
      </p:sp>
      <p:sp>
        <p:nvSpPr>
          <p:cNvPr id="4" name="Slide Number Placeholder 3"/>
          <p:cNvSpPr>
            <a:spLocks noGrp="1"/>
          </p:cNvSpPr>
          <p:nvPr>
            <p:ph type="sldNum" sz="quarter" idx="5"/>
          </p:nvPr>
        </p:nvSpPr>
        <p:spPr/>
        <p:txBody>
          <a:bodyPr/>
          <a:lstStyle/>
          <a:p>
            <a:fld id="{74DBBD85-85CA-4FD1-89F9-FD84D18F12BC}" type="slidenum">
              <a:rPr lang="en-US" smtClean="0"/>
              <a:t>10</a:t>
            </a:fld>
            <a:endParaRPr lang="en-US"/>
          </a:p>
        </p:txBody>
      </p:sp>
    </p:spTree>
    <p:extLst>
      <p:ext uri="{BB962C8B-B14F-4D97-AF65-F5344CB8AC3E}">
        <p14:creationId xmlns:p14="http://schemas.microsoft.com/office/powerpoint/2010/main" val="3687860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D3BE0-748B-47CD-82F6-73A2FDDFC5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D4F22D-5FD3-45B6-B8A3-D7A6FEEA27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96A11B-115D-4110-8CFD-4C38D4BB6C3B}"/>
              </a:ext>
            </a:extLst>
          </p:cNvPr>
          <p:cNvSpPr>
            <a:spLocks noGrp="1"/>
          </p:cNvSpPr>
          <p:nvPr>
            <p:ph type="dt" sz="half" idx="10"/>
          </p:nvPr>
        </p:nvSpPr>
        <p:spPr/>
        <p:txBody>
          <a:bodyPr/>
          <a:lstStyle/>
          <a:p>
            <a:fld id="{4E8E002E-0C1E-4509-BCFC-1A228375F3F0}" type="datetimeFigureOut">
              <a:rPr lang="en-US" smtClean="0"/>
              <a:t>7/18/2021</a:t>
            </a:fld>
            <a:endParaRPr lang="en-US"/>
          </a:p>
        </p:txBody>
      </p:sp>
      <p:sp>
        <p:nvSpPr>
          <p:cNvPr id="5" name="Footer Placeholder 4">
            <a:extLst>
              <a:ext uri="{FF2B5EF4-FFF2-40B4-BE49-F238E27FC236}">
                <a16:creationId xmlns:a16="http://schemas.microsoft.com/office/drawing/2014/main" id="{00FE7D12-5F86-454C-BE60-FCA15A8AB7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1DE042-AF64-45D5-A44F-B75201D3DA80}"/>
              </a:ext>
            </a:extLst>
          </p:cNvPr>
          <p:cNvSpPr>
            <a:spLocks noGrp="1"/>
          </p:cNvSpPr>
          <p:nvPr>
            <p:ph type="sldNum" sz="quarter" idx="12"/>
          </p:nvPr>
        </p:nvSpPr>
        <p:spPr/>
        <p:txBody>
          <a:bodyPr/>
          <a:lstStyle/>
          <a:p>
            <a:fld id="{CBB56F16-8AEE-43A2-BCD9-59A7556B8ADF}" type="slidenum">
              <a:rPr lang="en-US" smtClean="0"/>
              <a:t>‹#›</a:t>
            </a:fld>
            <a:endParaRPr lang="en-US"/>
          </a:p>
        </p:txBody>
      </p:sp>
    </p:spTree>
    <p:extLst>
      <p:ext uri="{BB962C8B-B14F-4D97-AF65-F5344CB8AC3E}">
        <p14:creationId xmlns:p14="http://schemas.microsoft.com/office/powerpoint/2010/main" val="2931505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710EB-1F69-405D-ABFB-F3DC8FF062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896017-8552-429C-B379-4D66E19234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F97667-FF74-40D6-89F3-AA46E10AD128}"/>
              </a:ext>
            </a:extLst>
          </p:cNvPr>
          <p:cNvSpPr>
            <a:spLocks noGrp="1"/>
          </p:cNvSpPr>
          <p:nvPr>
            <p:ph type="dt" sz="half" idx="10"/>
          </p:nvPr>
        </p:nvSpPr>
        <p:spPr/>
        <p:txBody>
          <a:bodyPr/>
          <a:lstStyle/>
          <a:p>
            <a:fld id="{4E8E002E-0C1E-4509-BCFC-1A228375F3F0}" type="datetimeFigureOut">
              <a:rPr lang="en-US" smtClean="0"/>
              <a:t>7/18/2021</a:t>
            </a:fld>
            <a:endParaRPr lang="en-US"/>
          </a:p>
        </p:txBody>
      </p:sp>
      <p:sp>
        <p:nvSpPr>
          <p:cNvPr id="5" name="Footer Placeholder 4">
            <a:extLst>
              <a:ext uri="{FF2B5EF4-FFF2-40B4-BE49-F238E27FC236}">
                <a16:creationId xmlns:a16="http://schemas.microsoft.com/office/drawing/2014/main" id="{4C63C593-EDBA-4F1C-BB48-60686D3B2C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05133-3393-4681-A241-D31E6427ABA6}"/>
              </a:ext>
            </a:extLst>
          </p:cNvPr>
          <p:cNvSpPr>
            <a:spLocks noGrp="1"/>
          </p:cNvSpPr>
          <p:nvPr>
            <p:ph type="sldNum" sz="quarter" idx="12"/>
          </p:nvPr>
        </p:nvSpPr>
        <p:spPr/>
        <p:txBody>
          <a:bodyPr/>
          <a:lstStyle/>
          <a:p>
            <a:fld id="{CBB56F16-8AEE-43A2-BCD9-59A7556B8ADF}" type="slidenum">
              <a:rPr lang="en-US" smtClean="0"/>
              <a:t>‹#›</a:t>
            </a:fld>
            <a:endParaRPr lang="en-US"/>
          </a:p>
        </p:txBody>
      </p:sp>
    </p:spTree>
    <p:extLst>
      <p:ext uri="{BB962C8B-B14F-4D97-AF65-F5344CB8AC3E}">
        <p14:creationId xmlns:p14="http://schemas.microsoft.com/office/powerpoint/2010/main" val="2570633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CC4271-440A-44BE-9A97-1097D5D9B9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70B75E-1E3D-48AF-8DC5-B3EB75270F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A46A5-6891-487C-A513-4B89F385B7CB}"/>
              </a:ext>
            </a:extLst>
          </p:cNvPr>
          <p:cNvSpPr>
            <a:spLocks noGrp="1"/>
          </p:cNvSpPr>
          <p:nvPr>
            <p:ph type="dt" sz="half" idx="10"/>
          </p:nvPr>
        </p:nvSpPr>
        <p:spPr/>
        <p:txBody>
          <a:bodyPr/>
          <a:lstStyle/>
          <a:p>
            <a:fld id="{4E8E002E-0C1E-4509-BCFC-1A228375F3F0}" type="datetimeFigureOut">
              <a:rPr lang="en-US" smtClean="0"/>
              <a:t>7/18/2021</a:t>
            </a:fld>
            <a:endParaRPr lang="en-US"/>
          </a:p>
        </p:txBody>
      </p:sp>
      <p:sp>
        <p:nvSpPr>
          <p:cNvPr id="5" name="Footer Placeholder 4">
            <a:extLst>
              <a:ext uri="{FF2B5EF4-FFF2-40B4-BE49-F238E27FC236}">
                <a16:creationId xmlns:a16="http://schemas.microsoft.com/office/drawing/2014/main" id="{10FF8474-B4D0-4CD6-A802-814710BAD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75D6EE-B2FF-421B-943D-0430824B4E03}"/>
              </a:ext>
            </a:extLst>
          </p:cNvPr>
          <p:cNvSpPr>
            <a:spLocks noGrp="1"/>
          </p:cNvSpPr>
          <p:nvPr>
            <p:ph type="sldNum" sz="quarter" idx="12"/>
          </p:nvPr>
        </p:nvSpPr>
        <p:spPr/>
        <p:txBody>
          <a:bodyPr/>
          <a:lstStyle/>
          <a:p>
            <a:fld id="{CBB56F16-8AEE-43A2-BCD9-59A7556B8ADF}" type="slidenum">
              <a:rPr lang="en-US" smtClean="0"/>
              <a:t>‹#›</a:t>
            </a:fld>
            <a:endParaRPr lang="en-US"/>
          </a:p>
        </p:txBody>
      </p:sp>
    </p:spTree>
    <p:extLst>
      <p:ext uri="{BB962C8B-B14F-4D97-AF65-F5344CB8AC3E}">
        <p14:creationId xmlns:p14="http://schemas.microsoft.com/office/powerpoint/2010/main" val="3661649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2F860-7EE5-4870-AD5D-AA26F144A8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E92B26-27F2-43DD-9BC0-E22739E595E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9C2E95-493C-4D2F-AA62-C56A2762B001}"/>
              </a:ext>
            </a:extLst>
          </p:cNvPr>
          <p:cNvSpPr>
            <a:spLocks noGrp="1"/>
          </p:cNvSpPr>
          <p:nvPr>
            <p:ph type="dt" sz="half" idx="10"/>
          </p:nvPr>
        </p:nvSpPr>
        <p:spPr/>
        <p:txBody>
          <a:bodyPr/>
          <a:lstStyle/>
          <a:p>
            <a:fld id="{4E8E002E-0C1E-4509-BCFC-1A228375F3F0}" type="datetimeFigureOut">
              <a:rPr lang="en-US" smtClean="0"/>
              <a:t>7/18/2021</a:t>
            </a:fld>
            <a:endParaRPr lang="en-US"/>
          </a:p>
        </p:txBody>
      </p:sp>
      <p:sp>
        <p:nvSpPr>
          <p:cNvPr id="5" name="Footer Placeholder 4">
            <a:extLst>
              <a:ext uri="{FF2B5EF4-FFF2-40B4-BE49-F238E27FC236}">
                <a16:creationId xmlns:a16="http://schemas.microsoft.com/office/drawing/2014/main" id="{E973A162-9B36-43AF-A864-CAB29FF9E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4CF74F-BEFA-4405-9E07-B37EFF0615D0}"/>
              </a:ext>
            </a:extLst>
          </p:cNvPr>
          <p:cNvSpPr>
            <a:spLocks noGrp="1"/>
          </p:cNvSpPr>
          <p:nvPr>
            <p:ph type="sldNum" sz="quarter" idx="12"/>
          </p:nvPr>
        </p:nvSpPr>
        <p:spPr/>
        <p:txBody>
          <a:bodyPr/>
          <a:lstStyle/>
          <a:p>
            <a:fld id="{CBB56F16-8AEE-43A2-BCD9-59A7556B8ADF}" type="slidenum">
              <a:rPr lang="en-US" smtClean="0"/>
              <a:t>‹#›</a:t>
            </a:fld>
            <a:endParaRPr lang="en-US"/>
          </a:p>
        </p:txBody>
      </p:sp>
    </p:spTree>
    <p:extLst>
      <p:ext uri="{BB962C8B-B14F-4D97-AF65-F5344CB8AC3E}">
        <p14:creationId xmlns:p14="http://schemas.microsoft.com/office/powerpoint/2010/main" val="2373252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DE26F-73AB-4DA9-B709-AEE503D7A4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11CF75-7104-4BD4-8447-819ECE6B51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4CE90F-25BC-43EB-BD44-861C0667A543}"/>
              </a:ext>
            </a:extLst>
          </p:cNvPr>
          <p:cNvSpPr>
            <a:spLocks noGrp="1"/>
          </p:cNvSpPr>
          <p:nvPr>
            <p:ph type="dt" sz="half" idx="10"/>
          </p:nvPr>
        </p:nvSpPr>
        <p:spPr/>
        <p:txBody>
          <a:bodyPr/>
          <a:lstStyle/>
          <a:p>
            <a:fld id="{4E8E002E-0C1E-4509-BCFC-1A228375F3F0}" type="datetimeFigureOut">
              <a:rPr lang="en-US" smtClean="0"/>
              <a:t>7/18/2021</a:t>
            </a:fld>
            <a:endParaRPr lang="en-US"/>
          </a:p>
        </p:txBody>
      </p:sp>
      <p:sp>
        <p:nvSpPr>
          <p:cNvPr id="5" name="Footer Placeholder 4">
            <a:extLst>
              <a:ext uri="{FF2B5EF4-FFF2-40B4-BE49-F238E27FC236}">
                <a16:creationId xmlns:a16="http://schemas.microsoft.com/office/drawing/2014/main" id="{6E8A360F-253C-40BA-A6DE-14322D15F5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019CD9-4BA5-4FB9-A571-A88880E07012}"/>
              </a:ext>
            </a:extLst>
          </p:cNvPr>
          <p:cNvSpPr>
            <a:spLocks noGrp="1"/>
          </p:cNvSpPr>
          <p:nvPr>
            <p:ph type="sldNum" sz="quarter" idx="12"/>
          </p:nvPr>
        </p:nvSpPr>
        <p:spPr/>
        <p:txBody>
          <a:bodyPr/>
          <a:lstStyle/>
          <a:p>
            <a:fld id="{CBB56F16-8AEE-43A2-BCD9-59A7556B8ADF}" type="slidenum">
              <a:rPr lang="en-US" smtClean="0"/>
              <a:t>‹#›</a:t>
            </a:fld>
            <a:endParaRPr lang="en-US"/>
          </a:p>
        </p:txBody>
      </p:sp>
    </p:spTree>
    <p:extLst>
      <p:ext uri="{BB962C8B-B14F-4D97-AF65-F5344CB8AC3E}">
        <p14:creationId xmlns:p14="http://schemas.microsoft.com/office/powerpoint/2010/main" val="1880530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6FB4D-3375-42B8-A39D-EE8102BD32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E64237-ECD4-4386-B8FB-4F3F61B4E8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DB66634-4D20-4D18-BAC2-E8643DE5B0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B62726-54A8-4FFE-8B7B-26EE13EBA33A}"/>
              </a:ext>
            </a:extLst>
          </p:cNvPr>
          <p:cNvSpPr>
            <a:spLocks noGrp="1"/>
          </p:cNvSpPr>
          <p:nvPr>
            <p:ph type="dt" sz="half" idx="10"/>
          </p:nvPr>
        </p:nvSpPr>
        <p:spPr/>
        <p:txBody>
          <a:bodyPr/>
          <a:lstStyle/>
          <a:p>
            <a:fld id="{4E8E002E-0C1E-4509-BCFC-1A228375F3F0}" type="datetimeFigureOut">
              <a:rPr lang="en-US" smtClean="0"/>
              <a:t>7/18/2021</a:t>
            </a:fld>
            <a:endParaRPr lang="en-US"/>
          </a:p>
        </p:txBody>
      </p:sp>
      <p:sp>
        <p:nvSpPr>
          <p:cNvPr id="6" name="Footer Placeholder 5">
            <a:extLst>
              <a:ext uri="{FF2B5EF4-FFF2-40B4-BE49-F238E27FC236}">
                <a16:creationId xmlns:a16="http://schemas.microsoft.com/office/drawing/2014/main" id="{99C24550-F154-482C-B7F6-C4A22BE80D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110854-D883-4BC3-A428-85BD79AD6FBC}"/>
              </a:ext>
            </a:extLst>
          </p:cNvPr>
          <p:cNvSpPr>
            <a:spLocks noGrp="1"/>
          </p:cNvSpPr>
          <p:nvPr>
            <p:ph type="sldNum" sz="quarter" idx="12"/>
          </p:nvPr>
        </p:nvSpPr>
        <p:spPr/>
        <p:txBody>
          <a:bodyPr/>
          <a:lstStyle/>
          <a:p>
            <a:fld id="{CBB56F16-8AEE-43A2-BCD9-59A7556B8ADF}" type="slidenum">
              <a:rPr lang="en-US" smtClean="0"/>
              <a:t>‹#›</a:t>
            </a:fld>
            <a:endParaRPr lang="en-US"/>
          </a:p>
        </p:txBody>
      </p:sp>
    </p:spTree>
    <p:extLst>
      <p:ext uri="{BB962C8B-B14F-4D97-AF65-F5344CB8AC3E}">
        <p14:creationId xmlns:p14="http://schemas.microsoft.com/office/powerpoint/2010/main" val="2497780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3044A-6E37-4EDD-B1A3-DF2677FBD4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9F17BB-8B0D-40F7-94E8-F45B563393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BDF65D-6102-4264-8C4A-075C9ED42E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BFB0B3-E29E-43C0-9DF6-C2B3738810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5F433B-D7E0-4302-921E-85B9636219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795FEA-8AB7-4829-B0DC-1E3998CFF0F6}"/>
              </a:ext>
            </a:extLst>
          </p:cNvPr>
          <p:cNvSpPr>
            <a:spLocks noGrp="1"/>
          </p:cNvSpPr>
          <p:nvPr>
            <p:ph type="dt" sz="half" idx="10"/>
          </p:nvPr>
        </p:nvSpPr>
        <p:spPr/>
        <p:txBody>
          <a:bodyPr/>
          <a:lstStyle/>
          <a:p>
            <a:fld id="{4E8E002E-0C1E-4509-BCFC-1A228375F3F0}" type="datetimeFigureOut">
              <a:rPr lang="en-US" smtClean="0"/>
              <a:t>7/18/2021</a:t>
            </a:fld>
            <a:endParaRPr lang="en-US"/>
          </a:p>
        </p:txBody>
      </p:sp>
      <p:sp>
        <p:nvSpPr>
          <p:cNvPr id="8" name="Footer Placeholder 7">
            <a:extLst>
              <a:ext uri="{FF2B5EF4-FFF2-40B4-BE49-F238E27FC236}">
                <a16:creationId xmlns:a16="http://schemas.microsoft.com/office/drawing/2014/main" id="{E95C0978-BBE7-4CE7-9C9B-CA88F79ABE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422A694-92AF-40D7-9E72-DA4EC5A2E45D}"/>
              </a:ext>
            </a:extLst>
          </p:cNvPr>
          <p:cNvSpPr>
            <a:spLocks noGrp="1"/>
          </p:cNvSpPr>
          <p:nvPr>
            <p:ph type="sldNum" sz="quarter" idx="12"/>
          </p:nvPr>
        </p:nvSpPr>
        <p:spPr/>
        <p:txBody>
          <a:bodyPr/>
          <a:lstStyle/>
          <a:p>
            <a:fld id="{CBB56F16-8AEE-43A2-BCD9-59A7556B8ADF}" type="slidenum">
              <a:rPr lang="en-US" smtClean="0"/>
              <a:t>‹#›</a:t>
            </a:fld>
            <a:endParaRPr lang="en-US"/>
          </a:p>
        </p:txBody>
      </p:sp>
    </p:spTree>
    <p:extLst>
      <p:ext uri="{BB962C8B-B14F-4D97-AF65-F5344CB8AC3E}">
        <p14:creationId xmlns:p14="http://schemas.microsoft.com/office/powerpoint/2010/main" val="1227432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4C601-A950-4325-BEFD-94FE86F6DD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5E7C71-060D-4134-9847-79A5D52DF907}"/>
              </a:ext>
            </a:extLst>
          </p:cNvPr>
          <p:cNvSpPr>
            <a:spLocks noGrp="1"/>
          </p:cNvSpPr>
          <p:nvPr>
            <p:ph type="dt" sz="half" idx="10"/>
          </p:nvPr>
        </p:nvSpPr>
        <p:spPr/>
        <p:txBody>
          <a:bodyPr/>
          <a:lstStyle/>
          <a:p>
            <a:fld id="{4E8E002E-0C1E-4509-BCFC-1A228375F3F0}" type="datetimeFigureOut">
              <a:rPr lang="en-US" smtClean="0"/>
              <a:t>7/18/2021</a:t>
            </a:fld>
            <a:endParaRPr lang="en-US"/>
          </a:p>
        </p:txBody>
      </p:sp>
      <p:sp>
        <p:nvSpPr>
          <p:cNvPr id="4" name="Footer Placeholder 3">
            <a:extLst>
              <a:ext uri="{FF2B5EF4-FFF2-40B4-BE49-F238E27FC236}">
                <a16:creationId xmlns:a16="http://schemas.microsoft.com/office/drawing/2014/main" id="{D32C829B-A44F-4E8D-BA75-699437EC01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834E337-A26E-4181-9E98-30A3E0D9D0D9}"/>
              </a:ext>
            </a:extLst>
          </p:cNvPr>
          <p:cNvSpPr>
            <a:spLocks noGrp="1"/>
          </p:cNvSpPr>
          <p:nvPr>
            <p:ph type="sldNum" sz="quarter" idx="12"/>
          </p:nvPr>
        </p:nvSpPr>
        <p:spPr/>
        <p:txBody>
          <a:bodyPr/>
          <a:lstStyle/>
          <a:p>
            <a:fld id="{CBB56F16-8AEE-43A2-BCD9-59A7556B8ADF}" type="slidenum">
              <a:rPr lang="en-US" smtClean="0"/>
              <a:t>‹#›</a:t>
            </a:fld>
            <a:endParaRPr lang="en-US"/>
          </a:p>
        </p:txBody>
      </p:sp>
    </p:spTree>
    <p:extLst>
      <p:ext uri="{BB962C8B-B14F-4D97-AF65-F5344CB8AC3E}">
        <p14:creationId xmlns:p14="http://schemas.microsoft.com/office/powerpoint/2010/main" val="3612364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B2083-7EC1-4A7B-8687-DC392A2A182F}"/>
              </a:ext>
            </a:extLst>
          </p:cNvPr>
          <p:cNvSpPr>
            <a:spLocks noGrp="1"/>
          </p:cNvSpPr>
          <p:nvPr>
            <p:ph type="dt" sz="half" idx="10"/>
          </p:nvPr>
        </p:nvSpPr>
        <p:spPr/>
        <p:txBody>
          <a:bodyPr/>
          <a:lstStyle/>
          <a:p>
            <a:fld id="{4E8E002E-0C1E-4509-BCFC-1A228375F3F0}" type="datetimeFigureOut">
              <a:rPr lang="en-US" smtClean="0"/>
              <a:t>7/18/2021</a:t>
            </a:fld>
            <a:endParaRPr lang="en-US"/>
          </a:p>
        </p:txBody>
      </p:sp>
      <p:sp>
        <p:nvSpPr>
          <p:cNvPr id="3" name="Footer Placeholder 2">
            <a:extLst>
              <a:ext uri="{FF2B5EF4-FFF2-40B4-BE49-F238E27FC236}">
                <a16:creationId xmlns:a16="http://schemas.microsoft.com/office/drawing/2014/main" id="{C9AADD51-7A78-4E03-9D40-D47849AF2E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DBA5AB-A732-4B7A-9C12-4596146E6DF3}"/>
              </a:ext>
            </a:extLst>
          </p:cNvPr>
          <p:cNvSpPr>
            <a:spLocks noGrp="1"/>
          </p:cNvSpPr>
          <p:nvPr>
            <p:ph type="sldNum" sz="quarter" idx="12"/>
          </p:nvPr>
        </p:nvSpPr>
        <p:spPr/>
        <p:txBody>
          <a:bodyPr/>
          <a:lstStyle/>
          <a:p>
            <a:fld id="{CBB56F16-8AEE-43A2-BCD9-59A7556B8ADF}" type="slidenum">
              <a:rPr lang="en-US" smtClean="0"/>
              <a:t>‹#›</a:t>
            </a:fld>
            <a:endParaRPr lang="en-US"/>
          </a:p>
        </p:txBody>
      </p:sp>
    </p:spTree>
    <p:extLst>
      <p:ext uri="{BB962C8B-B14F-4D97-AF65-F5344CB8AC3E}">
        <p14:creationId xmlns:p14="http://schemas.microsoft.com/office/powerpoint/2010/main" val="1569983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26917-F9E1-41E2-BF16-9170AC1046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36EB7C-4C37-406E-8668-8A367AFF38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B960FD-0FD1-4DF6-9D91-20EF2BD333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0F9151-6851-4151-A306-2DCC972FCDF4}"/>
              </a:ext>
            </a:extLst>
          </p:cNvPr>
          <p:cNvSpPr>
            <a:spLocks noGrp="1"/>
          </p:cNvSpPr>
          <p:nvPr>
            <p:ph type="dt" sz="half" idx="10"/>
          </p:nvPr>
        </p:nvSpPr>
        <p:spPr/>
        <p:txBody>
          <a:bodyPr/>
          <a:lstStyle/>
          <a:p>
            <a:fld id="{4E8E002E-0C1E-4509-BCFC-1A228375F3F0}" type="datetimeFigureOut">
              <a:rPr lang="en-US" smtClean="0"/>
              <a:t>7/18/2021</a:t>
            </a:fld>
            <a:endParaRPr lang="en-US"/>
          </a:p>
        </p:txBody>
      </p:sp>
      <p:sp>
        <p:nvSpPr>
          <p:cNvPr id="6" name="Footer Placeholder 5">
            <a:extLst>
              <a:ext uri="{FF2B5EF4-FFF2-40B4-BE49-F238E27FC236}">
                <a16:creationId xmlns:a16="http://schemas.microsoft.com/office/drawing/2014/main" id="{62958E4C-865E-4F9A-92CB-48C1548936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AE0495-100D-4209-AD57-76D2E9E52002}"/>
              </a:ext>
            </a:extLst>
          </p:cNvPr>
          <p:cNvSpPr>
            <a:spLocks noGrp="1"/>
          </p:cNvSpPr>
          <p:nvPr>
            <p:ph type="sldNum" sz="quarter" idx="12"/>
          </p:nvPr>
        </p:nvSpPr>
        <p:spPr/>
        <p:txBody>
          <a:bodyPr/>
          <a:lstStyle/>
          <a:p>
            <a:fld id="{CBB56F16-8AEE-43A2-BCD9-59A7556B8ADF}" type="slidenum">
              <a:rPr lang="en-US" smtClean="0"/>
              <a:t>‹#›</a:t>
            </a:fld>
            <a:endParaRPr lang="en-US"/>
          </a:p>
        </p:txBody>
      </p:sp>
    </p:spTree>
    <p:extLst>
      <p:ext uri="{BB962C8B-B14F-4D97-AF65-F5344CB8AC3E}">
        <p14:creationId xmlns:p14="http://schemas.microsoft.com/office/powerpoint/2010/main" val="1941132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32175-652A-4F5A-A19F-02A7B72712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153F86-A579-4102-921B-9006E5A41E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066C7A1-877D-455F-87D2-410F748C68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4F32C7E-1D00-490B-BB9E-7EFF3AEBB432}"/>
              </a:ext>
            </a:extLst>
          </p:cNvPr>
          <p:cNvSpPr>
            <a:spLocks noGrp="1"/>
          </p:cNvSpPr>
          <p:nvPr>
            <p:ph type="dt" sz="half" idx="10"/>
          </p:nvPr>
        </p:nvSpPr>
        <p:spPr/>
        <p:txBody>
          <a:bodyPr/>
          <a:lstStyle/>
          <a:p>
            <a:fld id="{4E8E002E-0C1E-4509-BCFC-1A228375F3F0}" type="datetimeFigureOut">
              <a:rPr lang="en-US" smtClean="0"/>
              <a:t>7/18/2021</a:t>
            </a:fld>
            <a:endParaRPr lang="en-US"/>
          </a:p>
        </p:txBody>
      </p:sp>
      <p:sp>
        <p:nvSpPr>
          <p:cNvPr id="6" name="Footer Placeholder 5">
            <a:extLst>
              <a:ext uri="{FF2B5EF4-FFF2-40B4-BE49-F238E27FC236}">
                <a16:creationId xmlns:a16="http://schemas.microsoft.com/office/drawing/2014/main" id="{614CA74B-042C-43A1-8075-776BFB1DFE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C1F3FF-D05C-4549-83D4-B477243E152E}"/>
              </a:ext>
            </a:extLst>
          </p:cNvPr>
          <p:cNvSpPr>
            <a:spLocks noGrp="1"/>
          </p:cNvSpPr>
          <p:nvPr>
            <p:ph type="sldNum" sz="quarter" idx="12"/>
          </p:nvPr>
        </p:nvSpPr>
        <p:spPr/>
        <p:txBody>
          <a:bodyPr/>
          <a:lstStyle/>
          <a:p>
            <a:fld id="{CBB56F16-8AEE-43A2-BCD9-59A7556B8ADF}" type="slidenum">
              <a:rPr lang="en-US" smtClean="0"/>
              <a:t>‹#›</a:t>
            </a:fld>
            <a:endParaRPr lang="en-US"/>
          </a:p>
        </p:txBody>
      </p:sp>
    </p:spTree>
    <p:extLst>
      <p:ext uri="{BB962C8B-B14F-4D97-AF65-F5344CB8AC3E}">
        <p14:creationId xmlns:p14="http://schemas.microsoft.com/office/powerpoint/2010/main" val="1858345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2E01F8-6461-444E-8DFD-5108CB04D3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049CB6-4923-4DCF-B81E-133F4880D7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DBE005-69E3-4FC2-A06C-63CF280F38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8E002E-0C1E-4509-BCFC-1A228375F3F0}" type="datetimeFigureOut">
              <a:rPr lang="en-US" smtClean="0"/>
              <a:t>7/18/2021</a:t>
            </a:fld>
            <a:endParaRPr lang="en-US"/>
          </a:p>
        </p:txBody>
      </p:sp>
      <p:sp>
        <p:nvSpPr>
          <p:cNvPr id="5" name="Footer Placeholder 4">
            <a:extLst>
              <a:ext uri="{FF2B5EF4-FFF2-40B4-BE49-F238E27FC236}">
                <a16:creationId xmlns:a16="http://schemas.microsoft.com/office/drawing/2014/main" id="{3C099C32-38B6-4B6C-BA52-92EAB8761D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01EC41-9DDC-4969-AF56-CCEB0581E5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56F16-8AEE-43A2-BCD9-59A7556B8ADF}" type="slidenum">
              <a:rPr lang="en-US" smtClean="0"/>
              <a:t>‹#›</a:t>
            </a:fld>
            <a:endParaRPr lang="en-US"/>
          </a:p>
        </p:txBody>
      </p:sp>
    </p:spTree>
    <p:extLst>
      <p:ext uri="{BB962C8B-B14F-4D97-AF65-F5344CB8AC3E}">
        <p14:creationId xmlns:p14="http://schemas.microsoft.com/office/powerpoint/2010/main" val="654414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notesSlide" Target="../notesSlides/notesSlide1.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3.png"/><Relationship Id="rId4" Type="http://schemas.openxmlformats.org/officeDocument/2006/relationships/notesSlide" Target="../notesSlides/notesSlide2.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3.png"/><Relationship Id="rId4" Type="http://schemas.openxmlformats.org/officeDocument/2006/relationships/notesSlide" Target="../notesSlides/notesSlide3.xml"/><Relationship Id="rId9" Type="http://schemas.microsoft.com/office/2007/relationships/diagramDrawing" Target="../diagrams/drawing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3.png"/><Relationship Id="rId4" Type="http://schemas.openxmlformats.org/officeDocument/2006/relationships/notesSlide" Target="../notesSlides/notesSlide5.xml"/><Relationship Id="rId9" Type="http://schemas.microsoft.com/office/2007/relationships/diagramDrawing" Target="../diagrams/drawing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2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905BA41-EE6E-4F80-8636-447F22DD72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ED4CFDA-6F23-43B4-A4DF-A65A8594DF29}"/>
              </a:ext>
            </a:extLst>
          </p:cNvPr>
          <p:cNvSpPr>
            <a:spLocks noGrp="1"/>
          </p:cNvSpPr>
          <p:nvPr>
            <p:ph type="ctrTitle"/>
          </p:nvPr>
        </p:nvSpPr>
        <p:spPr>
          <a:xfrm>
            <a:off x="1848465" y="3298722"/>
            <a:ext cx="8495070" cy="1784402"/>
          </a:xfrm>
        </p:spPr>
        <p:txBody>
          <a:bodyPr anchor="b">
            <a:normAutofit/>
          </a:bodyPr>
          <a:lstStyle/>
          <a:p>
            <a:r>
              <a:rPr lang="en-US">
                <a:solidFill>
                  <a:srgbClr val="FFFFFF"/>
                </a:solidFill>
              </a:rPr>
              <a:t>US County Data Analysis</a:t>
            </a:r>
          </a:p>
        </p:txBody>
      </p:sp>
      <p:sp>
        <p:nvSpPr>
          <p:cNvPr id="3" name="Subtitle 2">
            <a:extLst>
              <a:ext uri="{FF2B5EF4-FFF2-40B4-BE49-F238E27FC236}">
                <a16:creationId xmlns:a16="http://schemas.microsoft.com/office/drawing/2014/main" id="{F97E5372-BE0D-41B7-89FE-A535BD90DADE}"/>
              </a:ext>
            </a:extLst>
          </p:cNvPr>
          <p:cNvSpPr>
            <a:spLocks noGrp="1"/>
          </p:cNvSpPr>
          <p:nvPr>
            <p:ph type="subTitle" idx="1"/>
          </p:nvPr>
        </p:nvSpPr>
        <p:spPr>
          <a:xfrm>
            <a:off x="1848465" y="5258851"/>
            <a:ext cx="8495070" cy="904005"/>
          </a:xfrm>
        </p:spPr>
        <p:txBody>
          <a:bodyPr>
            <a:normAutofit/>
          </a:bodyPr>
          <a:lstStyle/>
          <a:p>
            <a:r>
              <a:rPr lang="en-US">
                <a:solidFill>
                  <a:srgbClr val="FFFFFF"/>
                </a:solidFill>
              </a:rPr>
              <a:t>Presented by Adam Curry</a:t>
            </a:r>
          </a:p>
          <a:p>
            <a:r>
              <a:rPr lang="en-US">
                <a:solidFill>
                  <a:srgbClr val="FFFFFF"/>
                </a:solidFill>
              </a:rPr>
              <a:t>Bellevue University DSC680 – Applied Data Science</a:t>
            </a:r>
          </a:p>
          <a:p>
            <a:endParaRPr lang="en-US">
              <a:solidFill>
                <a:srgbClr val="FFFFFF"/>
              </a:solidFill>
            </a:endParaRPr>
          </a:p>
        </p:txBody>
      </p:sp>
      <p:sp>
        <p:nvSpPr>
          <p:cNvPr id="12" name="Oval 11">
            <a:extLst>
              <a:ext uri="{FF2B5EF4-FFF2-40B4-BE49-F238E27FC236}">
                <a16:creationId xmlns:a16="http://schemas.microsoft.com/office/drawing/2014/main" id="{CD7549B2-EE05-4558-8C64-AC46755F2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25914" y="889251"/>
            <a:ext cx="2140172" cy="2140172"/>
          </a:xfrm>
          <a:prstGeom prst="ellipse">
            <a:avLst/>
          </a:prstGeom>
          <a:solidFill>
            <a:srgbClr val="FF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Upward trend">
            <a:extLst>
              <a:ext uri="{FF2B5EF4-FFF2-40B4-BE49-F238E27FC236}">
                <a16:creationId xmlns:a16="http://schemas.microsoft.com/office/drawing/2014/main" id="{B031181E-0F9F-4219-BFCE-42F8CA1285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08264" y="1371601"/>
            <a:ext cx="1175474" cy="1175474"/>
          </a:xfrm>
          <a:prstGeom prst="rect">
            <a:avLst/>
          </a:prstGeom>
        </p:spPr>
      </p:pic>
      <p:pic>
        <p:nvPicPr>
          <p:cNvPr id="4" name="Recorded Sound">
            <a:hlinkClick r:id="" action="ppaction://media"/>
            <a:extLst>
              <a:ext uri="{FF2B5EF4-FFF2-40B4-BE49-F238E27FC236}">
                <a16:creationId xmlns:a16="http://schemas.microsoft.com/office/drawing/2014/main" id="{5D03AD17-36FE-4C38-8632-0E5432E96C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36723" y="6159543"/>
            <a:ext cx="487363" cy="487363"/>
          </a:xfrm>
          <a:prstGeom prst="rect">
            <a:avLst/>
          </a:prstGeom>
        </p:spPr>
      </p:pic>
    </p:spTree>
    <p:extLst>
      <p:ext uri="{BB962C8B-B14F-4D97-AF65-F5344CB8AC3E}">
        <p14:creationId xmlns:p14="http://schemas.microsoft.com/office/powerpoint/2010/main" val="1552250106"/>
      </p:ext>
    </p:extLst>
  </p:cSld>
  <p:clrMapOvr>
    <a:masterClrMapping/>
  </p:clrMapOvr>
  <mc:AlternateContent xmlns:mc="http://schemas.openxmlformats.org/markup-compatibility/2006">
    <mc:Choice xmlns:p14="http://schemas.microsoft.com/office/powerpoint/2010/main" Requires="p14">
      <p:transition spd="slow" p14:dur="2000" advTm="10551"/>
    </mc:Choice>
    <mc:Fallback>
      <p:transition spd="slow" advTm="105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5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26EE4FD-480F-42A5-9FEB-DA630457C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
            <a:extLst>
              <a:ext uri="{FF2B5EF4-FFF2-40B4-BE49-F238E27FC236}">
                <a16:creationId xmlns:a16="http://schemas.microsoft.com/office/drawing/2014/main" id="{A187062F-BE14-42FC-B06A-607DB23849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8" y="1766812"/>
            <a:ext cx="822493" cy="4232692"/>
          </a:xfrm>
          <a:custGeom>
            <a:avLst/>
            <a:gdLst>
              <a:gd name="T0" fmla="*/ 491 w 491"/>
              <a:gd name="T1" fmla="*/ 2247 h 2732"/>
              <a:gd name="T2" fmla="*/ 0 w 491"/>
              <a:gd name="T3" fmla="*/ 2732 h 2732"/>
              <a:gd name="T4" fmla="*/ 0 w 491"/>
              <a:gd name="T5" fmla="*/ 486 h 2732"/>
              <a:gd name="T6" fmla="*/ 491 w 491"/>
              <a:gd name="T7" fmla="*/ 0 h 2732"/>
              <a:gd name="T8" fmla="*/ 491 w 491"/>
              <a:gd name="T9" fmla="*/ 2247 h 2732"/>
            </a:gdLst>
            <a:ahLst/>
            <a:cxnLst>
              <a:cxn ang="0">
                <a:pos x="T0" y="T1"/>
              </a:cxn>
              <a:cxn ang="0">
                <a:pos x="T2" y="T3"/>
              </a:cxn>
              <a:cxn ang="0">
                <a:pos x="T4" y="T5"/>
              </a:cxn>
              <a:cxn ang="0">
                <a:pos x="T6" y="T7"/>
              </a:cxn>
              <a:cxn ang="0">
                <a:pos x="T8" y="T9"/>
              </a:cxn>
            </a:cxnLst>
            <a:rect l="0" t="0" r="r" b="b"/>
            <a:pathLst>
              <a:path w="491" h="2732">
                <a:moveTo>
                  <a:pt x="491" y="2247"/>
                </a:moveTo>
                <a:lnTo>
                  <a:pt x="0" y="2732"/>
                </a:lnTo>
                <a:lnTo>
                  <a:pt x="0" y="486"/>
                </a:lnTo>
                <a:lnTo>
                  <a:pt x="491" y="0"/>
                </a:lnTo>
                <a:lnTo>
                  <a:pt x="491" y="224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731FE21B-2A45-4BF5-8B03-E12341988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42689" y="1423780"/>
            <a:ext cx="687754" cy="3820236"/>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2DC5A94D-79ED-48F5-9DC5-96CBB507CE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3" y="1239381"/>
            <a:ext cx="347200" cy="3699705"/>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8">
            <a:extLst>
              <a:ext uri="{FF2B5EF4-FFF2-40B4-BE49-F238E27FC236}">
                <a16:creationId xmlns:a16="http://schemas.microsoft.com/office/drawing/2014/main" id="{93A3D4BE-AF25-4F9A-9C29-1145CCE24A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183242" y="1230651"/>
            <a:ext cx="10208658" cy="353107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9F75AC2-8F91-44C8-B823-5207072ED129}"/>
              </a:ext>
            </a:extLst>
          </p:cNvPr>
          <p:cNvSpPr>
            <a:spLocks noGrp="1"/>
          </p:cNvSpPr>
          <p:nvPr>
            <p:ph type="title"/>
          </p:nvPr>
        </p:nvSpPr>
        <p:spPr>
          <a:xfrm>
            <a:off x="1870997" y="1607809"/>
            <a:ext cx="9236026" cy="2876680"/>
          </a:xfrm>
        </p:spPr>
        <p:txBody>
          <a:bodyPr vert="horz" lIns="91440" tIns="45720" rIns="91440" bIns="45720" rtlCol="0" anchor="b">
            <a:normAutofit/>
          </a:bodyPr>
          <a:lstStyle/>
          <a:p>
            <a:r>
              <a:rPr lang="en-US" sz="6600" kern="1200">
                <a:solidFill>
                  <a:srgbClr val="FFFFFF"/>
                </a:solidFill>
                <a:latin typeface="+mj-lt"/>
                <a:ea typeface="+mj-ea"/>
                <a:cs typeface="+mj-cs"/>
              </a:rPr>
              <a:t>Conclusion</a:t>
            </a:r>
          </a:p>
        </p:txBody>
      </p:sp>
      <p:pic>
        <p:nvPicPr>
          <p:cNvPr id="4" name="Recorded Sound">
            <a:hlinkClick r:id="" action="ppaction://media"/>
            <a:extLst>
              <a:ext uri="{FF2B5EF4-FFF2-40B4-BE49-F238E27FC236}">
                <a16:creationId xmlns:a16="http://schemas.microsoft.com/office/drawing/2014/main" id="{6726BFF6-320B-4447-886B-8732BDBD28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619660" y="4254999"/>
            <a:ext cx="487363" cy="487363"/>
          </a:xfrm>
          <a:prstGeom prst="rect">
            <a:avLst/>
          </a:prstGeom>
        </p:spPr>
      </p:pic>
    </p:spTree>
    <p:extLst>
      <p:ext uri="{BB962C8B-B14F-4D97-AF65-F5344CB8AC3E}">
        <p14:creationId xmlns:p14="http://schemas.microsoft.com/office/powerpoint/2010/main" val="3198699797"/>
      </p:ext>
    </p:extLst>
  </p:cSld>
  <p:clrMapOvr>
    <a:masterClrMapping/>
  </p:clrMapOvr>
  <mc:AlternateContent xmlns:mc="http://schemas.openxmlformats.org/markup-compatibility/2006">
    <mc:Choice xmlns:p14="http://schemas.microsoft.com/office/powerpoint/2010/main" Requires="p14">
      <p:transition spd="slow" p14:dur="2000" advTm="45892"/>
    </mc:Choice>
    <mc:Fallback>
      <p:transition spd="slow" advTm="45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1260"/>
                            </p:stCondLst>
                            <p:childTnLst>
                              <p:par>
                                <p:cTn id="9" presetID="1" presetClass="mediacall" presetSubtype="0" fill="hold" nodeType="afterEffect">
                                  <p:stCondLst>
                                    <p:cond delay="0"/>
                                  </p:stCondLst>
                                  <p:childTnLst>
                                    <p:cmd type="call" cmd="playFrom(0.0)">
                                      <p:cBhvr>
                                        <p:cTn id="10" dur="458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28CBE517-1FCF-42FD-86C5-FD6CC10A7B11}"/>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Questions?</a:t>
            </a:r>
          </a:p>
        </p:txBody>
      </p:sp>
      <p:sp>
        <p:nvSpPr>
          <p:cNvPr id="3" name="Content Placeholder 2">
            <a:extLst>
              <a:ext uri="{FF2B5EF4-FFF2-40B4-BE49-F238E27FC236}">
                <a16:creationId xmlns:a16="http://schemas.microsoft.com/office/drawing/2014/main" id="{E46D09F5-B544-4AE4-8D14-9C63A85D1C34}"/>
              </a:ext>
            </a:extLst>
          </p:cNvPr>
          <p:cNvSpPr>
            <a:spLocks noGrp="1"/>
          </p:cNvSpPr>
          <p:nvPr>
            <p:ph idx="1"/>
          </p:nvPr>
        </p:nvSpPr>
        <p:spPr>
          <a:xfrm>
            <a:off x="1367624" y="2490436"/>
            <a:ext cx="9708995" cy="3567173"/>
          </a:xfrm>
        </p:spPr>
        <p:txBody>
          <a:bodyPr anchor="ctr">
            <a:normAutofit/>
          </a:bodyPr>
          <a:lstStyle/>
          <a:p>
            <a:pPr marL="342900" marR="0" lvl="0" indent="-342900">
              <a:spcBef>
                <a:spcPts val="0"/>
              </a:spcBef>
              <a:spcAft>
                <a:spcPts val="0"/>
              </a:spcAft>
              <a:buFont typeface="Symbol" panose="05050102010706020507" pitchFamily="18" charset="2"/>
              <a:buChar char=""/>
            </a:pPr>
            <a:r>
              <a:rPr lang="en-US" sz="2000">
                <a:effectLst/>
                <a:latin typeface="Calibri" panose="020F0502020204030204" pitchFamily="34" charset="0"/>
                <a:ea typeface="Calibri" panose="020F0502020204030204" pitchFamily="34" charset="0"/>
                <a:cs typeface="Times New Roman" panose="02020603050405020304" pitchFamily="18" charset="0"/>
              </a:rPr>
              <a:t>What steps did you take to validate the county level metrics?</a:t>
            </a:r>
          </a:p>
          <a:p>
            <a:pPr marL="342900" marR="0" lvl="0" indent="-342900">
              <a:spcBef>
                <a:spcPts val="0"/>
              </a:spcBef>
              <a:spcAft>
                <a:spcPts val="0"/>
              </a:spcAft>
              <a:buFont typeface="Symbol" panose="05050102010706020507" pitchFamily="18" charset="2"/>
              <a:buChar char=""/>
            </a:pPr>
            <a:r>
              <a:rPr lang="en-US" sz="2000">
                <a:effectLst/>
                <a:latin typeface="Calibri" panose="020F0502020204030204" pitchFamily="34" charset="0"/>
                <a:ea typeface="Calibri" panose="020F0502020204030204" pitchFamily="34" charset="0"/>
                <a:cs typeface="Times New Roman" panose="02020603050405020304" pitchFamily="18" charset="0"/>
              </a:rPr>
              <a:t>How can you be certain you met Benford’s Law basic principles?</a:t>
            </a:r>
          </a:p>
          <a:p>
            <a:pPr marL="342900" marR="0" lvl="0" indent="-342900">
              <a:spcBef>
                <a:spcPts val="0"/>
              </a:spcBef>
              <a:spcAft>
                <a:spcPts val="0"/>
              </a:spcAft>
              <a:buFont typeface="Symbol" panose="05050102010706020507" pitchFamily="18" charset="2"/>
              <a:buChar char=""/>
            </a:pPr>
            <a:r>
              <a:rPr lang="en-US" sz="2000">
                <a:effectLst/>
                <a:latin typeface="Calibri" panose="020F0502020204030204" pitchFamily="34" charset="0"/>
                <a:ea typeface="Calibri" panose="020F0502020204030204" pitchFamily="34" charset="0"/>
                <a:cs typeface="Times New Roman" panose="02020603050405020304" pitchFamily="18" charset="0"/>
              </a:rPr>
              <a:t>What were the counties that were outliers in the scatterplot?</a:t>
            </a:r>
          </a:p>
          <a:p>
            <a:pPr marL="342900" marR="0" lvl="0" indent="-342900">
              <a:spcBef>
                <a:spcPts val="0"/>
              </a:spcBef>
              <a:spcAft>
                <a:spcPts val="0"/>
              </a:spcAft>
              <a:buFont typeface="Symbol" panose="05050102010706020507" pitchFamily="18" charset="2"/>
              <a:buChar char=""/>
            </a:pPr>
            <a:r>
              <a:rPr lang="en-US" sz="2000">
                <a:effectLst/>
                <a:latin typeface="Calibri" panose="020F0502020204030204" pitchFamily="34" charset="0"/>
                <a:ea typeface="Calibri" panose="020F0502020204030204" pitchFamily="34" charset="0"/>
                <a:cs typeface="Times New Roman" panose="02020603050405020304" pitchFamily="18" charset="0"/>
              </a:rPr>
              <a:t>Could removing the outliers help the Covid analysis? </a:t>
            </a:r>
          </a:p>
          <a:p>
            <a:pPr marL="342900" marR="0" lvl="0" indent="-342900">
              <a:spcBef>
                <a:spcPts val="0"/>
              </a:spcBef>
              <a:spcAft>
                <a:spcPts val="0"/>
              </a:spcAft>
              <a:buFont typeface="Symbol" panose="05050102010706020507" pitchFamily="18" charset="2"/>
              <a:buChar char=""/>
            </a:pPr>
            <a:r>
              <a:rPr lang="en-US" sz="2000">
                <a:effectLst/>
                <a:latin typeface="Calibri" panose="020F0502020204030204" pitchFamily="34" charset="0"/>
                <a:ea typeface="Calibri" panose="020F0502020204030204" pitchFamily="34" charset="0"/>
                <a:cs typeface="Times New Roman" panose="02020603050405020304" pitchFamily="18" charset="0"/>
              </a:rPr>
              <a:t>Why did you leave percent voted in your PCA? </a:t>
            </a:r>
          </a:p>
          <a:p>
            <a:pPr marL="342900" marR="0" lvl="0" indent="-342900">
              <a:spcBef>
                <a:spcPts val="0"/>
              </a:spcBef>
              <a:spcAft>
                <a:spcPts val="0"/>
              </a:spcAft>
              <a:buFont typeface="Symbol" panose="05050102010706020507" pitchFamily="18" charset="2"/>
              <a:buChar char=""/>
            </a:pPr>
            <a:r>
              <a:rPr lang="en-US" sz="2000">
                <a:effectLst/>
                <a:latin typeface="Calibri" panose="020F0502020204030204" pitchFamily="34" charset="0"/>
                <a:ea typeface="Calibri" panose="020F0502020204030204" pitchFamily="34" charset="0"/>
                <a:cs typeface="Times New Roman" panose="02020603050405020304" pitchFamily="18" charset="0"/>
              </a:rPr>
              <a:t>Would removing LA county from your PCA have any impact on the classification? </a:t>
            </a:r>
          </a:p>
          <a:p>
            <a:pPr marL="342900" marR="0" lvl="0" indent="-342900">
              <a:spcBef>
                <a:spcPts val="0"/>
              </a:spcBef>
              <a:spcAft>
                <a:spcPts val="0"/>
              </a:spcAft>
              <a:buFont typeface="Symbol" panose="05050102010706020507" pitchFamily="18" charset="2"/>
              <a:buChar char=""/>
            </a:pPr>
            <a:r>
              <a:rPr lang="en-US" sz="2000">
                <a:effectLst/>
                <a:latin typeface="Calibri" panose="020F0502020204030204" pitchFamily="34" charset="0"/>
                <a:ea typeface="Calibri" panose="020F0502020204030204" pitchFamily="34" charset="0"/>
                <a:cs typeface="Times New Roman" panose="02020603050405020304" pitchFamily="18" charset="0"/>
              </a:rPr>
              <a:t>Why didn’t you use the “purple” classification in Benford’s Law analysis? </a:t>
            </a:r>
          </a:p>
          <a:p>
            <a:pPr marL="342900" marR="0" lvl="0" indent="-342900">
              <a:spcBef>
                <a:spcPts val="0"/>
              </a:spcBef>
              <a:spcAft>
                <a:spcPts val="0"/>
              </a:spcAft>
              <a:buFont typeface="Symbol" panose="05050102010706020507" pitchFamily="18" charset="2"/>
              <a:buChar char=""/>
            </a:pPr>
            <a:r>
              <a:rPr lang="en-US" sz="2000">
                <a:effectLst/>
                <a:latin typeface="Calibri" panose="020F0502020204030204" pitchFamily="34" charset="0"/>
                <a:ea typeface="Calibri" panose="020F0502020204030204" pitchFamily="34" charset="0"/>
                <a:cs typeface="Times New Roman" panose="02020603050405020304" pitchFamily="18" charset="0"/>
              </a:rPr>
              <a:t>How did you come up with the calculation for Benford’s law? </a:t>
            </a:r>
          </a:p>
          <a:p>
            <a:pPr marL="342900" marR="0" lvl="0" indent="-342900">
              <a:spcBef>
                <a:spcPts val="0"/>
              </a:spcBef>
              <a:spcAft>
                <a:spcPts val="0"/>
              </a:spcAft>
              <a:buFont typeface="Symbol" panose="05050102010706020507" pitchFamily="18" charset="2"/>
              <a:buChar char=""/>
            </a:pPr>
            <a:r>
              <a:rPr lang="en-US" sz="2000">
                <a:effectLst/>
                <a:latin typeface="Calibri" panose="020F0502020204030204" pitchFamily="34" charset="0"/>
                <a:ea typeface="Calibri" panose="020F0502020204030204" pitchFamily="34" charset="0"/>
                <a:cs typeface="Times New Roman" panose="02020603050405020304" pitchFamily="18" charset="0"/>
              </a:rPr>
              <a:t>How did you come up with the chi-squared critical value? </a:t>
            </a:r>
          </a:p>
          <a:p>
            <a:pPr marL="342900" marR="0" lvl="0" indent="-342900">
              <a:spcBef>
                <a:spcPts val="0"/>
              </a:spcBef>
              <a:spcAft>
                <a:spcPts val="0"/>
              </a:spcAft>
              <a:buFont typeface="Symbol" panose="05050102010706020507" pitchFamily="18" charset="2"/>
              <a:buChar char=""/>
            </a:pPr>
            <a:r>
              <a:rPr lang="en-US" sz="2000">
                <a:effectLst/>
                <a:latin typeface="Calibri" panose="020F0502020204030204" pitchFamily="34" charset="0"/>
                <a:ea typeface="Calibri" panose="020F0502020204030204" pitchFamily="34" charset="0"/>
                <a:cs typeface="Times New Roman" panose="02020603050405020304" pitchFamily="18" charset="0"/>
              </a:rPr>
              <a:t>Did you notice any specific variable that stood out as the biggest influence in the PCA? </a:t>
            </a:r>
          </a:p>
          <a:p>
            <a:pPr marL="342900" marR="0" lvl="0" indent="-342900">
              <a:spcBef>
                <a:spcPts val="0"/>
              </a:spcBef>
              <a:spcAft>
                <a:spcPts val="800"/>
              </a:spcAft>
              <a:buFont typeface="Symbol" panose="05050102010706020507" pitchFamily="18" charset="2"/>
              <a:buChar char=""/>
            </a:pPr>
            <a:r>
              <a:rPr lang="en-US" sz="2000">
                <a:effectLst/>
                <a:latin typeface="Calibri" panose="020F0502020204030204" pitchFamily="34" charset="0"/>
                <a:ea typeface="Calibri" panose="020F0502020204030204" pitchFamily="34" charset="0"/>
                <a:cs typeface="Times New Roman" panose="02020603050405020304" pitchFamily="18" charset="0"/>
              </a:rPr>
              <a:t>How did you account for missing values in the dataset?</a:t>
            </a:r>
          </a:p>
          <a:p>
            <a:endParaRPr lang="en-US" sz="2000"/>
          </a:p>
        </p:txBody>
      </p:sp>
      <p:pic>
        <p:nvPicPr>
          <p:cNvPr id="4" name="Recorded Sound">
            <a:hlinkClick r:id="" action="ppaction://media"/>
            <a:extLst>
              <a:ext uri="{FF2B5EF4-FFF2-40B4-BE49-F238E27FC236}">
                <a16:creationId xmlns:a16="http://schemas.microsoft.com/office/drawing/2014/main" id="{4AB641EB-9A86-4F48-8C1A-E5A6EDE68E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37371" y="1287308"/>
            <a:ext cx="487363" cy="487363"/>
          </a:xfrm>
          <a:prstGeom prst="rect">
            <a:avLst/>
          </a:prstGeom>
        </p:spPr>
      </p:pic>
    </p:spTree>
    <p:extLst>
      <p:ext uri="{BB962C8B-B14F-4D97-AF65-F5344CB8AC3E}">
        <p14:creationId xmlns:p14="http://schemas.microsoft.com/office/powerpoint/2010/main" val="4059415081"/>
      </p:ext>
    </p:extLst>
  </p:cSld>
  <p:clrMapOvr>
    <a:masterClrMapping/>
  </p:clrMapOvr>
  <mc:AlternateContent xmlns:mc="http://schemas.openxmlformats.org/markup-compatibility/2006">
    <mc:Choice xmlns:p14="http://schemas.microsoft.com/office/powerpoint/2010/main" Requires="p14">
      <p:transition spd="slow" p14:dur="2000" advTm="114670"/>
    </mc:Choice>
    <mc:Fallback>
      <p:transition spd="slow" advTm="114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6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83EADA-D688-4937-88C5-1E30537DE24C}"/>
              </a:ext>
            </a:extLst>
          </p:cNvPr>
          <p:cNvSpPr>
            <a:spLocks noGrp="1"/>
          </p:cNvSpPr>
          <p:nvPr>
            <p:ph type="title"/>
          </p:nvPr>
        </p:nvSpPr>
        <p:spPr>
          <a:xfrm>
            <a:off x="524741" y="620392"/>
            <a:ext cx="3808268" cy="5504688"/>
          </a:xfrm>
        </p:spPr>
        <p:txBody>
          <a:bodyPr>
            <a:normAutofit/>
          </a:bodyPr>
          <a:lstStyle/>
          <a:p>
            <a:r>
              <a:rPr lang="en-US" sz="5600">
                <a:solidFill>
                  <a:schemeClr val="bg1"/>
                </a:solidFill>
              </a:rPr>
              <a:t>Presentation Format</a:t>
            </a:r>
          </a:p>
        </p:txBody>
      </p:sp>
      <p:graphicFrame>
        <p:nvGraphicFramePr>
          <p:cNvPr id="5" name="Content Placeholder 2">
            <a:extLst>
              <a:ext uri="{FF2B5EF4-FFF2-40B4-BE49-F238E27FC236}">
                <a16:creationId xmlns:a16="http://schemas.microsoft.com/office/drawing/2014/main" id="{388E032D-B7B8-4FDF-9DF4-DBE9C57CCD00}"/>
              </a:ext>
            </a:extLst>
          </p:cNvPr>
          <p:cNvGraphicFramePr>
            <a:graphicFrameLocks noGrp="1"/>
          </p:cNvGraphicFramePr>
          <p:nvPr>
            <p:ph idx="1"/>
            <p:extLst>
              <p:ext uri="{D42A27DB-BD31-4B8C-83A1-F6EECF244321}">
                <p14:modId xmlns:p14="http://schemas.microsoft.com/office/powerpoint/2010/main" val="2175999810"/>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Recorded Sound">
            <a:hlinkClick r:id="" action="ppaction://media"/>
            <a:extLst>
              <a:ext uri="{FF2B5EF4-FFF2-40B4-BE49-F238E27FC236}">
                <a16:creationId xmlns:a16="http://schemas.microsoft.com/office/drawing/2014/main" id="{CA160721-64E5-4C5C-82FA-F363916D630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79525" y="5637717"/>
            <a:ext cx="487363" cy="487363"/>
          </a:xfrm>
          <a:prstGeom prst="rect">
            <a:avLst/>
          </a:prstGeom>
        </p:spPr>
      </p:pic>
    </p:spTree>
    <p:extLst>
      <p:ext uri="{BB962C8B-B14F-4D97-AF65-F5344CB8AC3E}">
        <p14:creationId xmlns:p14="http://schemas.microsoft.com/office/powerpoint/2010/main" val="3757446048"/>
      </p:ext>
    </p:extLst>
  </p:cSld>
  <p:clrMapOvr>
    <a:masterClrMapping/>
  </p:clrMapOvr>
  <mc:AlternateContent xmlns:mc="http://schemas.openxmlformats.org/markup-compatibility/2006">
    <mc:Choice xmlns:p14="http://schemas.microsoft.com/office/powerpoint/2010/main" Requires="p14">
      <p:transition spd="slow" p14:dur="2000" advTm="31751"/>
    </mc:Choice>
    <mc:Fallback>
      <p:transition spd="slow" advTm="31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7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8EF89DE-2628-4832-AC1E-FD7D13D729EA}"/>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Domain – US County Metrics</a:t>
            </a:r>
          </a:p>
        </p:txBody>
      </p:sp>
      <p:graphicFrame>
        <p:nvGraphicFramePr>
          <p:cNvPr id="5" name="Content Placeholder 2">
            <a:extLst>
              <a:ext uri="{FF2B5EF4-FFF2-40B4-BE49-F238E27FC236}">
                <a16:creationId xmlns:a16="http://schemas.microsoft.com/office/drawing/2014/main" id="{6574DBA8-71AF-4E8E-8E2D-3C1E8FF61624}"/>
              </a:ext>
            </a:extLst>
          </p:cNvPr>
          <p:cNvGraphicFramePr>
            <a:graphicFrameLocks noGrp="1"/>
          </p:cNvGraphicFramePr>
          <p:nvPr>
            <p:ph idx="1"/>
            <p:extLst>
              <p:ext uri="{D42A27DB-BD31-4B8C-83A1-F6EECF244321}">
                <p14:modId xmlns:p14="http://schemas.microsoft.com/office/powerpoint/2010/main" val="1359541563"/>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Recorded Sound">
            <a:hlinkClick r:id="" action="ppaction://media"/>
            <a:extLst>
              <a:ext uri="{FF2B5EF4-FFF2-40B4-BE49-F238E27FC236}">
                <a16:creationId xmlns:a16="http://schemas.microsoft.com/office/drawing/2014/main" id="{8CCDD1A7-5AFD-4CC1-815D-0ABE98AD977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253021" y="5119342"/>
            <a:ext cx="487363" cy="487363"/>
          </a:xfrm>
          <a:prstGeom prst="rect">
            <a:avLst/>
          </a:prstGeom>
        </p:spPr>
      </p:pic>
    </p:spTree>
    <p:extLst>
      <p:ext uri="{BB962C8B-B14F-4D97-AF65-F5344CB8AC3E}">
        <p14:creationId xmlns:p14="http://schemas.microsoft.com/office/powerpoint/2010/main" val="319618158"/>
      </p:ext>
    </p:extLst>
  </p:cSld>
  <p:clrMapOvr>
    <a:masterClrMapping/>
  </p:clrMapOvr>
  <mc:AlternateContent xmlns:mc="http://schemas.openxmlformats.org/markup-compatibility/2006">
    <mc:Choice xmlns:p14="http://schemas.microsoft.com/office/powerpoint/2010/main" Requires="p14">
      <p:transition spd="slow" p14:dur="2000" advTm="30497"/>
    </mc:Choice>
    <mc:Fallback>
      <p:transition spd="slow" advTm="304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49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3F96889-40BB-42A7-B8B2-1CE57ACFD25E}"/>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Data Used</a:t>
            </a:r>
          </a:p>
        </p:txBody>
      </p:sp>
      <p:graphicFrame>
        <p:nvGraphicFramePr>
          <p:cNvPr id="5" name="Content Placeholder 2">
            <a:extLst>
              <a:ext uri="{FF2B5EF4-FFF2-40B4-BE49-F238E27FC236}">
                <a16:creationId xmlns:a16="http://schemas.microsoft.com/office/drawing/2014/main" id="{D1BA6A5A-4407-4588-AECF-B9FCD05B88F7}"/>
              </a:ext>
            </a:extLst>
          </p:cNvPr>
          <p:cNvGraphicFramePr>
            <a:graphicFrameLocks noGrp="1"/>
          </p:cNvGraphicFramePr>
          <p:nvPr>
            <p:ph idx="1"/>
            <p:extLst>
              <p:ext uri="{D42A27DB-BD31-4B8C-83A1-F6EECF244321}">
                <p14:modId xmlns:p14="http://schemas.microsoft.com/office/powerpoint/2010/main" val="3631543317"/>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Recorded Sound">
            <a:hlinkClick r:id="" action="ppaction://media"/>
            <a:extLst>
              <a:ext uri="{FF2B5EF4-FFF2-40B4-BE49-F238E27FC236}">
                <a16:creationId xmlns:a16="http://schemas.microsoft.com/office/drawing/2014/main" id="{DC9408E1-A99A-4E19-9C9C-C2A8D370FE6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059240" y="5477151"/>
            <a:ext cx="487363" cy="487363"/>
          </a:xfrm>
          <a:prstGeom prst="rect">
            <a:avLst/>
          </a:prstGeom>
        </p:spPr>
      </p:pic>
    </p:spTree>
    <p:extLst>
      <p:ext uri="{BB962C8B-B14F-4D97-AF65-F5344CB8AC3E}">
        <p14:creationId xmlns:p14="http://schemas.microsoft.com/office/powerpoint/2010/main" val="1340584355"/>
      </p:ext>
    </p:extLst>
  </p:cSld>
  <p:clrMapOvr>
    <a:masterClrMapping/>
  </p:clrMapOvr>
  <mc:AlternateContent xmlns:mc="http://schemas.openxmlformats.org/markup-compatibility/2006">
    <mc:Choice xmlns:p14="http://schemas.microsoft.com/office/powerpoint/2010/main" Requires="p14">
      <p:transition spd="slow" p14:dur="2000" advTm="34259"/>
    </mc:Choice>
    <mc:Fallback>
      <p:transition spd="slow" advTm="34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25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30">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3F96889-40BB-42A7-B8B2-1CE57ACFD25E}"/>
              </a:ext>
            </a:extLst>
          </p:cNvPr>
          <p:cNvSpPr>
            <a:spLocks noGrp="1"/>
          </p:cNvSpPr>
          <p:nvPr>
            <p:ph type="title"/>
          </p:nvPr>
        </p:nvSpPr>
        <p:spPr>
          <a:xfrm>
            <a:off x="958506" y="800392"/>
            <a:ext cx="10264697" cy="1212102"/>
          </a:xfrm>
        </p:spPr>
        <p:txBody>
          <a:bodyPr>
            <a:normAutofit/>
          </a:bodyPr>
          <a:lstStyle/>
          <a:p>
            <a:pPr lvl="0"/>
            <a:r>
              <a:rPr lang="en-US" sz="4000">
                <a:solidFill>
                  <a:srgbClr val="FFFFFF"/>
                </a:solidFill>
              </a:rPr>
              <a:t>Research Questions – What questions will be answered from this analysis</a:t>
            </a:r>
          </a:p>
        </p:txBody>
      </p:sp>
      <p:sp>
        <p:nvSpPr>
          <p:cNvPr id="3" name="Content Placeholder 2">
            <a:extLst>
              <a:ext uri="{FF2B5EF4-FFF2-40B4-BE49-F238E27FC236}">
                <a16:creationId xmlns:a16="http://schemas.microsoft.com/office/drawing/2014/main" id="{56E243FC-5BEB-4892-A04E-41ACB8FE3D39}"/>
              </a:ext>
            </a:extLst>
          </p:cNvPr>
          <p:cNvSpPr>
            <a:spLocks noGrp="1"/>
          </p:cNvSpPr>
          <p:nvPr>
            <p:ph idx="1"/>
          </p:nvPr>
        </p:nvSpPr>
        <p:spPr>
          <a:xfrm>
            <a:off x="1367624" y="2490436"/>
            <a:ext cx="9708995" cy="3567173"/>
          </a:xfrm>
        </p:spPr>
        <p:txBody>
          <a:bodyPr anchor="ctr">
            <a:normAutofit/>
          </a:bodyPr>
          <a:lstStyle/>
          <a:p>
            <a:r>
              <a:rPr lang="en-US" sz="2400"/>
              <a:t>Did covid numbers influence the 2020 election? </a:t>
            </a:r>
          </a:p>
          <a:p>
            <a:r>
              <a:rPr lang="en-US" sz="2400"/>
              <a:t>Is it possible to predict if a county is republican or democrat without using non-voting variables (i.e., covid cases/deaths, poverty, profession)? </a:t>
            </a:r>
          </a:p>
          <a:p>
            <a:r>
              <a:rPr lang="en-US" sz="2400"/>
              <a:t>Will classifying counties and combining them with other like counties across the country help increase the levels of magnitude required to meet Benford’s Law?</a:t>
            </a:r>
          </a:p>
          <a:p>
            <a:r>
              <a:rPr lang="en-US" sz="2400"/>
              <a:t>Are the observed values the same as the theoretical Benford's law values?</a:t>
            </a:r>
          </a:p>
        </p:txBody>
      </p:sp>
      <p:pic>
        <p:nvPicPr>
          <p:cNvPr id="4" name="Recorded Sound">
            <a:hlinkClick r:id="" action="ppaction://media"/>
            <a:extLst>
              <a:ext uri="{FF2B5EF4-FFF2-40B4-BE49-F238E27FC236}">
                <a16:creationId xmlns:a16="http://schemas.microsoft.com/office/drawing/2014/main" id="{61E811BC-C422-42AC-9516-7E7578D421F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3942" y="5970441"/>
            <a:ext cx="487363" cy="487363"/>
          </a:xfrm>
          <a:prstGeom prst="rect">
            <a:avLst/>
          </a:prstGeom>
        </p:spPr>
      </p:pic>
    </p:spTree>
    <p:extLst>
      <p:ext uri="{BB962C8B-B14F-4D97-AF65-F5344CB8AC3E}">
        <p14:creationId xmlns:p14="http://schemas.microsoft.com/office/powerpoint/2010/main" val="2640896080"/>
      </p:ext>
    </p:extLst>
  </p:cSld>
  <p:clrMapOvr>
    <a:masterClrMapping/>
  </p:clrMapOvr>
  <mc:AlternateContent xmlns:mc="http://schemas.openxmlformats.org/markup-compatibility/2006">
    <mc:Choice xmlns:p14="http://schemas.microsoft.com/office/powerpoint/2010/main" Requires="p14">
      <p:transition spd="slow" p14:dur="2000" advTm="33911"/>
    </mc:Choice>
    <mc:Fallback>
      <p:transition spd="slow" advTm="33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9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460FDF-F7B0-4F64-991D-937707DCF4F3}"/>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Methods</a:t>
            </a:r>
          </a:p>
        </p:txBody>
      </p:sp>
      <p:graphicFrame>
        <p:nvGraphicFramePr>
          <p:cNvPr id="5" name="Content Placeholder 2">
            <a:extLst>
              <a:ext uri="{FF2B5EF4-FFF2-40B4-BE49-F238E27FC236}">
                <a16:creationId xmlns:a16="http://schemas.microsoft.com/office/drawing/2014/main" id="{BC4E1DD9-3FD4-4166-94B7-9BBE872467D2}"/>
              </a:ext>
            </a:extLst>
          </p:cNvPr>
          <p:cNvGraphicFramePr>
            <a:graphicFrameLocks noGrp="1"/>
          </p:cNvGraphicFramePr>
          <p:nvPr>
            <p:ph idx="1"/>
            <p:extLst>
              <p:ext uri="{D42A27DB-BD31-4B8C-83A1-F6EECF244321}">
                <p14:modId xmlns:p14="http://schemas.microsoft.com/office/powerpoint/2010/main" val="4082104796"/>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Recorded Sound">
            <a:hlinkClick r:id="" action="ppaction://media"/>
            <a:extLst>
              <a:ext uri="{FF2B5EF4-FFF2-40B4-BE49-F238E27FC236}">
                <a16:creationId xmlns:a16="http://schemas.microsoft.com/office/drawing/2014/main" id="{6CB049F5-7FB6-4E63-A059-52F37352969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8848" y="5881398"/>
            <a:ext cx="487363" cy="487363"/>
          </a:xfrm>
          <a:prstGeom prst="rect">
            <a:avLst/>
          </a:prstGeom>
        </p:spPr>
      </p:pic>
    </p:spTree>
    <p:extLst>
      <p:ext uri="{BB962C8B-B14F-4D97-AF65-F5344CB8AC3E}">
        <p14:creationId xmlns:p14="http://schemas.microsoft.com/office/powerpoint/2010/main" val="233611575"/>
      </p:ext>
    </p:extLst>
  </p:cSld>
  <p:clrMapOvr>
    <a:masterClrMapping/>
  </p:clrMapOvr>
  <mc:AlternateContent xmlns:mc="http://schemas.openxmlformats.org/markup-compatibility/2006">
    <mc:Choice xmlns:p14="http://schemas.microsoft.com/office/powerpoint/2010/main" Requires="p14">
      <p:transition spd="slow" p14:dur="2000" advTm="187720"/>
    </mc:Choice>
    <mc:Fallback>
      <p:transition spd="slow" advTm="187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77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2"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15">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EC97A109-76E7-4582-B050-2224E4DAC9C3}"/>
              </a:ext>
            </a:extLst>
          </p:cNvPr>
          <p:cNvSpPr>
            <a:spLocks noGrp="1"/>
          </p:cNvSpPr>
          <p:nvPr>
            <p:ph type="title"/>
          </p:nvPr>
        </p:nvSpPr>
        <p:spPr>
          <a:xfrm>
            <a:off x="1047280" y="759805"/>
            <a:ext cx="10306520" cy="1325563"/>
          </a:xfrm>
        </p:spPr>
        <p:txBody>
          <a:bodyPr>
            <a:normAutofit/>
          </a:bodyPr>
          <a:lstStyle/>
          <a:p>
            <a:r>
              <a:rPr lang="en-US" sz="4000">
                <a:solidFill>
                  <a:srgbClr val="FFFFFF"/>
                </a:solidFill>
              </a:rPr>
              <a:t>Findings 1 of 3 – COVID impact on election</a:t>
            </a:r>
          </a:p>
        </p:txBody>
      </p:sp>
      <p:sp>
        <p:nvSpPr>
          <p:cNvPr id="3" name="Content Placeholder 2">
            <a:extLst>
              <a:ext uri="{FF2B5EF4-FFF2-40B4-BE49-F238E27FC236}">
                <a16:creationId xmlns:a16="http://schemas.microsoft.com/office/drawing/2014/main" id="{3E2E3299-C1E6-4AFD-9EEC-1D204FBCF971}"/>
              </a:ext>
            </a:extLst>
          </p:cNvPr>
          <p:cNvSpPr>
            <a:spLocks noGrp="1"/>
          </p:cNvSpPr>
          <p:nvPr>
            <p:ph idx="1"/>
          </p:nvPr>
        </p:nvSpPr>
        <p:spPr>
          <a:xfrm>
            <a:off x="1424904" y="2494450"/>
            <a:ext cx="4053545" cy="3563159"/>
          </a:xfrm>
        </p:spPr>
        <p:txBody>
          <a:bodyPr>
            <a:normAutofit/>
          </a:bodyPr>
          <a:lstStyle/>
          <a:p>
            <a:r>
              <a:rPr lang="en-US" sz="2400" dirty="0"/>
              <a:t>Total votes were highly correlated to covid case data and negatively correlated to the percentage change year over year</a:t>
            </a:r>
          </a:p>
          <a:p>
            <a:r>
              <a:rPr lang="en-US" sz="2400" dirty="0"/>
              <a:t>Percent voting year over year change was target variable</a:t>
            </a:r>
          </a:p>
        </p:txBody>
      </p:sp>
      <p:pic>
        <p:nvPicPr>
          <p:cNvPr id="4" name="Picture 3">
            <a:extLst>
              <a:ext uri="{FF2B5EF4-FFF2-40B4-BE49-F238E27FC236}">
                <a16:creationId xmlns:a16="http://schemas.microsoft.com/office/drawing/2014/main" id="{9F5D4151-1FEE-41A9-A120-B4755E8C5EC7}"/>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6098892" y="2718271"/>
            <a:ext cx="4802404" cy="3111581"/>
          </a:xfrm>
          <a:prstGeom prst="rect">
            <a:avLst/>
          </a:prstGeom>
          <a:noFill/>
        </p:spPr>
      </p:pic>
      <p:pic>
        <p:nvPicPr>
          <p:cNvPr id="5" name="Recorded Sound">
            <a:hlinkClick r:id="" action="ppaction://media"/>
            <a:extLst>
              <a:ext uri="{FF2B5EF4-FFF2-40B4-BE49-F238E27FC236}">
                <a16:creationId xmlns:a16="http://schemas.microsoft.com/office/drawing/2014/main" id="{E3DF3747-974D-44FA-878C-1B6C66D2E1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424904" y="5734922"/>
            <a:ext cx="487363" cy="487363"/>
          </a:xfrm>
          <a:prstGeom prst="rect">
            <a:avLst/>
          </a:prstGeom>
        </p:spPr>
      </p:pic>
    </p:spTree>
    <p:extLst>
      <p:ext uri="{BB962C8B-B14F-4D97-AF65-F5344CB8AC3E}">
        <p14:creationId xmlns:p14="http://schemas.microsoft.com/office/powerpoint/2010/main" val="256535244"/>
      </p:ext>
    </p:extLst>
  </p:cSld>
  <p:clrMapOvr>
    <a:masterClrMapping/>
  </p:clrMapOvr>
  <mc:AlternateContent xmlns:mc="http://schemas.openxmlformats.org/markup-compatibility/2006">
    <mc:Choice xmlns:p14="http://schemas.microsoft.com/office/powerpoint/2010/main" Requires="p14">
      <p:transition spd="slow" p14:dur="2000" advTm="55737"/>
    </mc:Choice>
    <mc:Fallback>
      <p:transition spd="slow" advTm="55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73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2" name="Rectangle 141">
            <a:extLst>
              <a:ext uri="{FF2B5EF4-FFF2-40B4-BE49-F238E27FC236}">
                <a16:creationId xmlns:a16="http://schemas.microsoft.com/office/drawing/2014/main" id="{D4993743-B10A-433C-9996-3035D2C3A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45">
            <a:extLst>
              <a:ext uri="{FF2B5EF4-FFF2-40B4-BE49-F238E27FC236}">
                <a16:creationId xmlns:a16="http://schemas.microsoft.com/office/drawing/2014/main" id="{BB3B8946-A0AA-42D4-8A24-639DC6E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46">
            <a:extLst>
              <a:ext uri="{FF2B5EF4-FFF2-40B4-BE49-F238E27FC236}">
                <a16:creationId xmlns:a16="http://schemas.microsoft.com/office/drawing/2014/main" id="{AB1038E6-06EF-4DCB-B52E-D3825C50F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47">
            <a:extLst>
              <a:ext uri="{FF2B5EF4-FFF2-40B4-BE49-F238E27FC236}">
                <a16:creationId xmlns:a16="http://schemas.microsoft.com/office/drawing/2014/main" id="{5C7EF35C-8B7D-4026-8F09-8B2B2250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8538"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Rectangle 151">
            <a:extLst>
              <a:ext uri="{FF2B5EF4-FFF2-40B4-BE49-F238E27FC236}">
                <a16:creationId xmlns:a16="http://schemas.microsoft.com/office/drawing/2014/main" id="{14280C55-570C-4284-9850-B2BA33DB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7033095"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C97A109-76E7-4582-B050-2224E4DAC9C3}"/>
              </a:ext>
            </a:extLst>
          </p:cNvPr>
          <p:cNvSpPr>
            <a:spLocks noGrp="1"/>
          </p:cNvSpPr>
          <p:nvPr>
            <p:ph type="title"/>
          </p:nvPr>
        </p:nvSpPr>
        <p:spPr>
          <a:xfrm>
            <a:off x="964760" y="804328"/>
            <a:ext cx="6091312" cy="1205821"/>
          </a:xfrm>
        </p:spPr>
        <p:txBody>
          <a:bodyPr>
            <a:normAutofit/>
          </a:bodyPr>
          <a:lstStyle/>
          <a:p>
            <a:r>
              <a:rPr lang="en-US" sz="4000">
                <a:solidFill>
                  <a:srgbClr val="FEFFFF"/>
                </a:solidFill>
              </a:rPr>
              <a:t>Findings 2 of 3 – PCA and Classifying Counties</a:t>
            </a:r>
          </a:p>
        </p:txBody>
      </p:sp>
      <p:sp>
        <p:nvSpPr>
          <p:cNvPr id="3" name="Content Placeholder 2">
            <a:extLst>
              <a:ext uri="{FF2B5EF4-FFF2-40B4-BE49-F238E27FC236}">
                <a16:creationId xmlns:a16="http://schemas.microsoft.com/office/drawing/2014/main" id="{3E2E3299-C1E6-4AFD-9EEC-1D204FBCF971}"/>
              </a:ext>
            </a:extLst>
          </p:cNvPr>
          <p:cNvSpPr>
            <a:spLocks noGrp="1"/>
          </p:cNvSpPr>
          <p:nvPr>
            <p:ph idx="1"/>
          </p:nvPr>
        </p:nvSpPr>
        <p:spPr>
          <a:xfrm>
            <a:off x="1282189" y="2494450"/>
            <a:ext cx="5773883" cy="3563159"/>
          </a:xfrm>
        </p:spPr>
        <p:txBody>
          <a:bodyPr>
            <a:normAutofit/>
          </a:bodyPr>
          <a:lstStyle/>
          <a:p>
            <a:r>
              <a:rPr lang="en-US" sz="2400"/>
              <a:t>Reduced features to two components down from &gt; 30</a:t>
            </a:r>
          </a:p>
          <a:p>
            <a:r>
              <a:rPr lang="en-US" sz="2400"/>
              <a:t>Predicted red counties easily</a:t>
            </a:r>
          </a:p>
          <a:p>
            <a:r>
              <a:rPr lang="en-US" sz="2400"/>
              <a:t>Overall accuracy </a:t>
            </a:r>
          </a:p>
        </p:txBody>
      </p:sp>
      <p:pic>
        <p:nvPicPr>
          <p:cNvPr id="1033" name="Picture 9">
            <a:extLst>
              <a:ext uri="{FF2B5EF4-FFF2-40B4-BE49-F238E27FC236}">
                <a16:creationId xmlns:a16="http://schemas.microsoft.com/office/drawing/2014/main" id="{C268AA5D-F7EE-44DD-987F-5622AAEB050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024706" y="750107"/>
            <a:ext cx="3343407" cy="24741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9EBA740-524F-4363-918C-AE1A4A6BD920}"/>
              </a:ext>
            </a:extLst>
          </p:cNvPr>
          <p:cNvPicPr/>
          <p:nvPr/>
        </p:nvPicPr>
        <p:blipFill>
          <a:blip r:embed="rId6">
            <a:extLst>
              <a:ext uri="{28A0092B-C50C-407E-A947-70E740481C1C}">
                <a14:useLocalDpi xmlns:a14="http://schemas.microsoft.com/office/drawing/2010/main" val="0"/>
              </a:ext>
            </a:extLst>
          </a:blip>
          <a:stretch>
            <a:fillRect/>
          </a:stretch>
        </p:blipFill>
        <p:spPr bwMode="auto">
          <a:xfrm>
            <a:off x="8024706" y="3634021"/>
            <a:ext cx="3340358" cy="2512020"/>
          </a:xfrm>
          <a:prstGeom prst="rect">
            <a:avLst/>
          </a:prstGeom>
          <a:noFill/>
        </p:spPr>
      </p:pic>
      <p:pic>
        <p:nvPicPr>
          <p:cNvPr id="6" name="Recorded Sound">
            <a:hlinkClick r:id="" action="ppaction://media"/>
            <a:extLst>
              <a:ext uri="{FF2B5EF4-FFF2-40B4-BE49-F238E27FC236}">
                <a16:creationId xmlns:a16="http://schemas.microsoft.com/office/drawing/2014/main" id="{83F64C29-BBDC-428D-9BD7-FB4078E90B7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842233" y="5566309"/>
            <a:ext cx="487363" cy="487363"/>
          </a:xfrm>
          <a:prstGeom prst="rect">
            <a:avLst/>
          </a:prstGeom>
        </p:spPr>
      </p:pic>
    </p:spTree>
    <p:extLst>
      <p:ext uri="{BB962C8B-B14F-4D97-AF65-F5344CB8AC3E}">
        <p14:creationId xmlns:p14="http://schemas.microsoft.com/office/powerpoint/2010/main" val="3100469561"/>
      </p:ext>
    </p:extLst>
  </p:cSld>
  <p:clrMapOvr>
    <a:masterClrMapping/>
  </p:clrMapOvr>
  <mc:AlternateContent xmlns:mc="http://schemas.openxmlformats.org/markup-compatibility/2006">
    <mc:Choice xmlns:p14="http://schemas.microsoft.com/office/powerpoint/2010/main" Requires="p14">
      <p:transition spd="slow" p14:dur="2000" advTm="68299"/>
    </mc:Choice>
    <mc:Fallback>
      <p:transition spd="slow" advTm="68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2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5FA7C47-B7C1-4D2E-AB49-ED23BA34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a:extLst>
              <a:ext uri="{FF2B5EF4-FFF2-40B4-BE49-F238E27FC236}">
                <a16:creationId xmlns:a16="http://schemas.microsoft.com/office/drawing/2014/main" id="{596EE156-ABF1-4329-A6BA-03B4254E08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521144" y="911116"/>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Rectangle 8">
            <a:extLst>
              <a:ext uri="{FF2B5EF4-FFF2-40B4-BE49-F238E27FC236}">
                <a16:creationId xmlns:a16="http://schemas.microsoft.com/office/drawing/2014/main" id="{19B9933F-AAB3-444A-8BB5-9CA194A8B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0" y="1370435"/>
            <a:ext cx="52722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7">
            <a:extLst>
              <a:ext uri="{FF2B5EF4-FFF2-40B4-BE49-F238E27FC236}">
                <a16:creationId xmlns:a16="http://schemas.microsoft.com/office/drawing/2014/main" id="{7D20183A-0B1D-4A1F-89B1-ADBEDBC6E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800164" y="643467"/>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8">
            <a:extLst>
              <a:ext uri="{FF2B5EF4-FFF2-40B4-BE49-F238E27FC236}">
                <a16:creationId xmlns:a16="http://schemas.microsoft.com/office/drawing/2014/main" id="{131031D3-26CD-4214-A9A4-5857EFA15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95529" y="644382"/>
            <a:ext cx="3856024"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EC97A109-76E7-4582-B050-2224E4DAC9C3}"/>
              </a:ext>
            </a:extLst>
          </p:cNvPr>
          <p:cNvSpPr>
            <a:spLocks noGrp="1"/>
          </p:cNvSpPr>
          <p:nvPr>
            <p:ph type="title"/>
          </p:nvPr>
        </p:nvSpPr>
        <p:spPr>
          <a:xfrm>
            <a:off x="1146879" y="998002"/>
            <a:ext cx="3182940" cy="1471959"/>
          </a:xfrm>
        </p:spPr>
        <p:txBody>
          <a:bodyPr>
            <a:normAutofit/>
          </a:bodyPr>
          <a:lstStyle/>
          <a:p>
            <a:r>
              <a:rPr lang="en-US" sz="3600">
                <a:solidFill>
                  <a:srgbClr val="FFFFFF"/>
                </a:solidFill>
              </a:rPr>
              <a:t>Findings 3 of 3 – Benford’s Law</a:t>
            </a:r>
          </a:p>
        </p:txBody>
      </p:sp>
      <p:sp>
        <p:nvSpPr>
          <p:cNvPr id="3" name="Content Placeholder 2">
            <a:extLst>
              <a:ext uri="{FF2B5EF4-FFF2-40B4-BE49-F238E27FC236}">
                <a16:creationId xmlns:a16="http://schemas.microsoft.com/office/drawing/2014/main" id="{3E2E3299-C1E6-4AFD-9EEC-1D204FBCF971}"/>
              </a:ext>
            </a:extLst>
          </p:cNvPr>
          <p:cNvSpPr>
            <a:spLocks noGrp="1"/>
          </p:cNvSpPr>
          <p:nvPr>
            <p:ph idx="1"/>
          </p:nvPr>
        </p:nvSpPr>
        <p:spPr>
          <a:xfrm>
            <a:off x="1139635" y="2546161"/>
            <a:ext cx="3200451" cy="2985929"/>
          </a:xfrm>
        </p:spPr>
        <p:txBody>
          <a:bodyPr anchor="t">
            <a:normAutofit/>
          </a:bodyPr>
          <a:lstStyle/>
          <a:p>
            <a:pPr lvl="1"/>
            <a:r>
              <a:rPr lang="en-US" sz="2000">
                <a:solidFill>
                  <a:srgbClr val="FEFFFF"/>
                </a:solidFill>
              </a:rPr>
              <a:t>Orders of magnitude increased meets requirement</a:t>
            </a:r>
          </a:p>
          <a:p>
            <a:pPr lvl="1"/>
            <a:r>
              <a:rPr lang="en-US" sz="2000">
                <a:solidFill>
                  <a:srgbClr val="FEFFFF"/>
                </a:solidFill>
              </a:rPr>
              <a:t>Observed values for Biden in the 2020 election at the county level were not the same as the theorietical values</a:t>
            </a:r>
          </a:p>
          <a:p>
            <a:pPr lvl="1"/>
            <a:endParaRPr lang="en-US" sz="2000">
              <a:solidFill>
                <a:srgbClr val="FEFFFF"/>
              </a:solidFill>
            </a:endParaRPr>
          </a:p>
          <a:p>
            <a:pPr lvl="1"/>
            <a:endParaRPr lang="en-US" sz="2000">
              <a:solidFill>
                <a:srgbClr val="FEFFFF"/>
              </a:solidFill>
            </a:endParaRPr>
          </a:p>
          <a:p>
            <a:endParaRPr lang="en-US" sz="2000">
              <a:solidFill>
                <a:srgbClr val="FEFFFF"/>
              </a:solidFill>
            </a:endParaRPr>
          </a:p>
        </p:txBody>
      </p:sp>
      <p:pic>
        <p:nvPicPr>
          <p:cNvPr id="5" name="Picture 4">
            <a:extLst>
              <a:ext uri="{FF2B5EF4-FFF2-40B4-BE49-F238E27FC236}">
                <a16:creationId xmlns:a16="http://schemas.microsoft.com/office/drawing/2014/main" id="{94AFFA5B-1E6D-42ED-94F8-F218DC1BF151}"/>
              </a:ext>
            </a:extLst>
          </p:cNvPr>
          <p:cNvPicPr/>
          <p:nvPr/>
        </p:nvPicPr>
        <p:blipFill>
          <a:blip r:embed="rId5"/>
          <a:stretch>
            <a:fillRect/>
          </a:stretch>
        </p:blipFill>
        <p:spPr>
          <a:xfrm>
            <a:off x="4998268" y="1544609"/>
            <a:ext cx="6539075" cy="3449362"/>
          </a:xfrm>
          <a:prstGeom prst="rect">
            <a:avLst/>
          </a:prstGeom>
        </p:spPr>
      </p:pic>
      <p:pic>
        <p:nvPicPr>
          <p:cNvPr id="6" name="Recorded Sound">
            <a:hlinkClick r:id="" action="ppaction://media"/>
            <a:extLst>
              <a:ext uri="{FF2B5EF4-FFF2-40B4-BE49-F238E27FC236}">
                <a16:creationId xmlns:a16="http://schemas.microsoft.com/office/drawing/2014/main" id="{8E525905-FBFA-4401-B278-23D39EA49EB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18707" y="5299410"/>
            <a:ext cx="487363" cy="487363"/>
          </a:xfrm>
          <a:prstGeom prst="rect">
            <a:avLst/>
          </a:prstGeom>
        </p:spPr>
      </p:pic>
    </p:spTree>
    <p:extLst>
      <p:ext uri="{BB962C8B-B14F-4D97-AF65-F5344CB8AC3E}">
        <p14:creationId xmlns:p14="http://schemas.microsoft.com/office/powerpoint/2010/main" val="3625714019"/>
      </p:ext>
    </p:extLst>
  </p:cSld>
  <p:clrMapOvr>
    <a:masterClrMapping/>
  </p:clrMapOvr>
  <mc:AlternateContent xmlns:mc="http://schemas.openxmlformats.org/markup-compatibility/2006">
    <mc:Choice xmlns:p14="http://schemas.microsoft.com/office/powerpoint/2010/main" Requires="p14">
      <p:transition spd="slow" p14:dur="2000" advTm="79607"/>
    </mc:Choice>
    <mc:Fallback>
      <p:transition spd="slow" advTm="79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1974</Words>
  <Application>Microsoft Office PowerPoint</Application>
  <PresentationFormat>Widescreen</PresentationFormat>
  <Paragraphs>113</Paragraphs>
  <Slides>11</Slides>
  <Notes>10</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Cambria Math</vt:lpstr>
      <vt:lpstr>Symbol</vt:lpstr>
      <vt:lpstr>Office Theme</vt:lpstr>
      <vt:lpstr>US County Data Analysis</vt:lpstr>
      <vt:lpstr>Presentation Format</vt:lpstr>
      <vt:lpstr>Domain – US County Metrics</vt:lpstr>
      <vt:lpstr>Data Used</vt:lpstr>
      <vt:lpstr>Research Questions – What questions will be answered from this analysis</vt:lpstr>
      <vt:lpstr>Methods</vt:lpstr>
      <vt:lpstr>Findings 1 of 3 – COVID impact on election</vt:lpstr>
      <vt:lpstr>Findings 2 of 3 – PCA and Classifying Counties</vt:lpstr>
      <vt:lpstr>Findings 3 of 3 – Benford’s Law</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 County Data Analysis</dc:title>
  <dc:creator>Adam curry</dc:creator>
  <cp:lastModifiedBy>Adam curry</cp:lastModifiedBy>
  <cp:revision>15</cp:revision>
  <dcterms:created xsi:type="dcterms:W3CDTF">2021-07-18T20:11:03Z</dcterms:created>
  <dcterms:modified xsi:type="dcterms:W3CDTF">2021-07-18T23:06:25Z</dcterms:modified>
</cp:coreProperties>
</file>